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Aptos Narrow" panose="020B0004020202020204" pitchFamily="34" charset="0"/>
      <p:regular r:id="rId26"/>
      <p:bold r:id="rId27"/>
      <p:italic r:id="rId28"/>
      <p:boldItalic r:id="rId29"/>
    </p:embeddedFont>
    <p:embeddedFont>
      <p:font typeface="EB Garamond" panose="00000500000000000000" pitchFamily="2" charset="0"/>
      <p:regular r:id="rId30"/>
      <p:bold r:id="rId31"/>
      <p:italic r:id="rId32"/>
      <p:boldItalic r:id="rId33"/>
    </p:embeddedFont>
    <p:embeddedFont>
      <p:font typeface="Garamond" panose="02020404030301010803" pitchFamily="18" charset="0"/>
      <p:regular r:id="rId34"/>
      <p:bold r:id="rId35"/>
      <p:italic r:id="rId36"/>
      <p:boldItalic r:id="rId37"/>
    </p:embeddedFont>
    <p:embeddedFont>
      <p:font typeface="Helvetica Neue" panose="020B0604020202020204" charset="0"/>
      <p:regular r:id="rId38"/>
      <p:bold r:id="rId39"/>
      <p:italic r:id="rId40"/>
      <p:boldItalic r:id="rId41"/>
    </p:embeddedFont>
    <p:embeddedFont>
      <p:font typeface="Helvetica Neue Light" panose="020B0604020202020204" charset="0"/>
      <p:regular r:id="rId42"/>
      <p:bold r:id="rId43"/>
      <p:italic r:id="rId44"/>
      <p:boldItalic r:id="rId45"/>
    </p:embeddedFont>
    <p:embeddedFont>
      <p:font typeface="Inter" panose="020B060402020202020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104" y="3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3314DD-8C31-42CF-8D90-8150B4D23A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C95B61E-D7C2-464C-A0BB-9FAF4F1DF9D9}">
      <dgm:prSet/>
      <dgm:spPr/>
      <dgm:t>
        <a:bodyPr/>
        <a:lstStyle/>
        <a:p>
          <a:r>
            <a:rPr lang="en-US" i="0"/>
            <a:t>Introduction to Flux and ComfyUI</a:t>
          </a:r>
          <a:endParaRPr lang="en-US"/>
        </a:p>
      </dgm:t>
    </dgm:pt>
    <dgm:pt modelId="{6BFE3A2C-9FBA-4E81-B631-97120CF9DEC5}" type="parTrans" cxnId="{56A6EC21-B7E4-4860-A066-CAFF0B27C549}">
      <dgm:prSet/>
      <dgm:spPr/>
      <dgm:t>
        <a:bodyPr/>
        <a:lstStyle/>
        <a:p>
          <a:endParaRPr lang="en-US"/>
        </a:p>
      </dgm:t>
    </dgm:pt>
    <dgm:pt modelId="{D90D13E9-2938-47CD-AE31-3FC867C2C931}" type="sibTrans" cxnId="{56A6EC21-B7E4-4860-A066-CAFF0B27C549}">
      <dgm:prSet/>
      <dgm:spPr/>
      <dgm:t>
        <a:bodyPr/>
        <a:lstStyle/>
        <a:p>
          <a:endParaRPr lang="en-US"/>
        </a:p>
      </dgm:t>
    </dgm:pt>
    <dgm:pt modelId="{D79DEF89-4F98-4A1A-A9E1-4FB9EBBCE4A6}">
      <dgm:prSet/>
      <dgm:spPr/>
      <dgm:t>
        <a:bodyPr/>
        <a:lstStyle/>
        <a:p>
          <a:r>
            <a:rPr lang="en-US" i="0"/>
            <a:t>Setting Flux Schnell environment in Google Colab</a:t>
          </a:r>
          <a:endParaRPr lang="en-US"/>
        </a:p>
      </dgm:t>
    </dgm:pt>
    <dgm:pt modelId="{ECE5136B-37FC-4986-B74F-AD1A2ED3580B}" type="parTrans" cxnId="{1133358A-15AB-40B3-9010-004E0A047251}">
      <dgm:prSet/>
      <dgm:spPr/>
      <dgm:t>
        <a:bodyPr/>
        <a:lstStyle/>
        <a:p>
          <a:endParaRPr lang="en-US"/>
        </a:p>
      </dgm:t>
    </dgm:pt>
    <dgm:pt modelId="{7E7C9BFE-E517-49C7-AC5E-FED8E9F1F3B5}" type="sibTrans" cxnId="{1133358A-15AB-40B3-9010-004E0A047251}">
      <dgm:prSet/>
      <dgm:spPr/>
      <dgm:t>
        <a:bodyPr/>
        <a:lstStyle/>
        <a:p>
          <a:endParaRPr lang="en-US"/>
        </a:p>
      </dgm:t>
    </dgm:pt>
    <dgm:pt modelId="{33403149-2866-4880-8DC0-B825317FFBFA}">
      <dgm:prSet/>
      <dgm:spPr/>
      <dgm:t>
        <a:bodyPr/>
        <a:lstStyle/>
        <a:p>
          <a:r>
            <a:rPr lang="en-US" i="0"/>
            <a:t>WorkFlow for Flux Schnell K sampler in Python</a:t>
          </a:r>
          <a:endParaRPr lang="en-US"/>
        </a:p>
      </dgm:t>
    </dgm:pt>
    <dgm:pt modelId="{2A0FE0B3-A4CB-4C75-BA66-75048450F9FF}" type="parTrans" cxnId="{BB78B960-E4EA-4549-B81E-5FA66AED5A80}">
      <dgm:prSet/>
      <dgm:spPr/>
      <dgm:t>
        <a:bodyPr/>
        <a:lstStyle/>
        <a:p>
          <a:endParaRPr lang="en-US"/>
        </a:p>
      </dgm:t>
    </dgm:pt>
    <dgm:pt modelId="{D6EF5409-71D6-4CFF-A907-25F4DD88FCA3}" type="sibTrans" cxnId="{BB78B960-E4EA-4549-B81E-5FA66AED5A80}">
      <dgm:prSet/>
      <dgm:spPr/>
      <dgm:t>
        <a:bodyPr/>
        <a:lstStyle/>
        <a:p>
          <a:endParaRPr lang="en-US"/>
        </a:p>
      </dgm:t>
    </dgm:pt>
    <dgm:pt modelId="{CACB2397-6B67-4E90-A73F-D80681379999}">
      <dgm:prSet/>
      <dgm:spPr/>
      <dgm:t>
        <a:bodyPr/>
        <a:lstStyle/>
        <a:p>
          <a:r>
            <a:rPr lang="en-US"/>
            <a:t>Prompt Examples</a:t>
          </a:r>
        </a:p>
      </dgm:t>
    </dgm:pt>
    <dgm:pt modelId="{7E3A7698-F568-4F4E-90F0-36CB3B59C2D9}" type="parTrans" cxnId="{332AEF43-357F-4116-8E70-30564DD55B2C}">
      <dgm:prSet/>
      <dgm:spPr/>
      <dgm:t>
        <a:bodyPr/>
        <a:lstStyle/>
        <a:p>
          <a:endParaRPr lang="en-US"/>
        </a:p>
      </dgm:t>
    </dgm:pt>
    <dgm:pt modelId="{0F6E1586-C500-4444-BD2A-2B0FC0A60F32}" type="sibTrans" cxnId="{332AEF43-357F-4116-8E70-30564DD55B2C}">
      <dgm:prSet/>
      <dgm:spPr/>
      <dgm:t>
        <a:bodyPr/>
        <a:lstStyle/>
        <a:p>
          <a:endParaRPr lang="en-US"/>
        </a:p>
      </dgm:t>
    </dgm:pt>
    <dgm:pt modelId="{4260B2A7-FC40-4C26-8631-23145007610F}">
      <dgm:prSet/>
      <dgm:spPr/>
      <dgm:t>
        <a:bodyPr/>
        <a:lstStyle/>
        <a:p>
          <a:r>
            <a:rPr lang="en-US" i="0"/>
            <a:t>ComfyUI Image Generation Process</a:t>
          </a:r>
          <a:endParaRPr lang="en-US"/>
        </a:p>
      </dgm:t>
    </dgm:pt>
    <dgm:pt modelId="{4829CAD4-C95A-42A9-968A-02449098BF18}" type="parTrans" cxnId="{6D5F6444-6995-4BF9-8362-37724D7494EB}">
      <dgm:prSet/>
      <dgm:spPr/>
      <dgm:t>
        <a:bodyPr/>
        <a:lstStyle/>
        <a:p>
          <a:endParaRPr lang="en-US"/>
        </a:p>
      </dgm:t>
    </dgm:pt>
    <dgm:pt modelId="{8229E4C9-B895-4586-8E68-91587ADEBCFA}" type="sibTrans" cxnId="{6D5F6444-6995-4BF9-8362-37724D7494EB}">
      <dgm:prSet/>
      <dgm:spPr/>
      <dgm:t>
        <a:bodyPr/>
        <a:lstStyle/>
        <a:p>
          <a:endParaRPr lang="en-US"/>
        </a:p>
      </dgm:t>
    </dgm:pt>
    <dgm:pt modelId="{78FEE1E2-97A5-4A14-9329-DCC09710D45A}">
      <dgm:prSet/>
      <dgm:spPr/>
      <dgm:t>
        <a:bodyPr/>
        <a:lstStyle/>
        <a:p>
          <a:r>
            <a:rPr lang="en-US" b="0" i="0"/>
            <a:t>ComfyUI Setup and Configuration with Flux</a:t>
          </a:r>
          <a:endParaRPr lang="en-US"/>
        </a:p>
      </dgm:t>
    </dgm:pt>
    <dgm:pt modelId="{5F02D19B-1D60-4A55-AE9E-CADDEEE3EF41}" type="parTrans" cxnId="{8D37E924-500B-4440-8418-564C2E6379AB}">
      <dgm:prSet/>
      <dgm:spPr/>
      <dgm:t>
        <a:bodyPr/>
        <a:lstStyle/>
        <a:p>
          <a:endParaRPr lang="en-US"/>
        </a:p>
      </dgm:t>
    </dgm:pt>
    <dgm:pt modelId="{B6FA53AD-637A-4C84-9F48-6C2443258987}" type="sibTrans" cxnId="{8D37E924-500B-4440-8418-564C2E6379AB}">
      <dgm:prSet/>
      <dgm:spPr/>
      <dgm:t>
        <a:bodyPr/>
        <a:lstStyle/>
        <a:p>
          <a:endParaRPr lang="en-US"/>
        </a:p>
      </dgm:t>
    </dgm:pt>
    <dgm:pt modelId="{1FEF1F8A-A598-4BB0-8881-FB2D8F3F0D5E}">
      <dgm:prSet/>
      <dgm:spPr/>
      <dgm:t>
        <a:bodyPr/>
        <a:lstStyle/>
        <a:p>
          <a:r>
            <a:rPr lang="en-US" b="0" i="0"/>
            <a:t>Building a Basic Workflow from Scratch</a:t>
          </a:r>
          <a:endParaRPr lang="en-US"/>
        </a:p>
      </dgm:t>
    </dgm:pt>
    <dgm:pt modelId="{7DDF4488-8D4A-4A22-A446-352CE7380F47}" type="parTrans" cxnId="{D908CF80-FAB1-418C-8F1E-968ECEDCA06E}">
      <dgm:prSet/>
      <dgm:spPr/>
      <dgm:t>
        <a:bodyPr/>
        <a:lstStyle/>
        <a:p>
          <a:endParaRPr lang="en-US"/>
        </a:p>
      </dgm:t>
    </dgm:pt>
    <dgm:pt modelId="{45E2F235-85F0-49CE-BFFF-56B8D8CB22E6}" type="sibTrans" cxnId="{D908CF80-FAB1-418C-8F1E-968ECEDCA06E}">
      <dgm:prSet/>
      <dgm:spPr/>
      <dgm:t>
        <a:bodyPr/>
        <a:lstStyle/>
        <a:p>
          <a:endParaRPr lang="en-US"/>
        </a:p>
      </dgm:t>
    </dgm:pt>
    <dgm:pt modelId="{900AD6F2-B0C6-4894-8C02-05C45E9287E7}">
      <dgm:prSet/>
      <dgm:spPr/>
      <dgm:t>
        <a:bodyPr/>
        <a:lstStyle/>
        <a:p>
          <a:r>
            <a:rPr lang="en-US"/>
            <a:t>Prompt Examples</a:t>
          </a:r>
        </a:p>
      </dgm:t>
    </dgm:pt>
    <dgm:pt modelId="{3F538AB1-E55A-43C4-B871-E83C72D177C3}" type="parTrans" cxnId="{5D6FAE70-F710-4AA0-AB14-C80BE9613D68}">
      <dgm:prSet/>
      <dgm:spPr/>
      <dgm:t>
        <a:bodyPr/>
        <a:lstStyle/>
        <a:p>
          <a:endParaRPr lang="en-US"/>
        </a:p>
      </dgm:t>
    </dgm:pt>
    <dgm:pt modelId="{7079AB81-AAFD-4164-B935-92DB495C133A}" type="sibTrans" cxnId="{5D6FAE70-F710-4AA0-AB14-C80BE9613D68}">
      <dgm:prSet/>
      <dgm:spPr/>
      <dgm:t>
        <a:bodyPr/>
        <a:lstStyle/>
        <a:p>
          <a:endParaRPr lang="en-US"/>
        </a:p>
      </dgm:t>
    </dgm:pt>
    <dgm:pt modelId="{5B682387-DAF8-4BA6-9FEC-0965620ECB3F}">
      <dgm:prSet/>
      <dgm:spPr/>
      <dgm:t>
        <a:bodyPr/>
        <a:lstStyle/>
        <a:p>
          <a:r>
            <a:rPr lang="en-US" b="0" i="0"/>
            <a:t>Wrap-Up and Q&amp;A </a:t>
          </a:r>
          <a:endParaRPr lang="en-US"/>
        </a:p>
      </dgm:t>
    </dgm:pt>
    <dgm:pt modelId="{4FC484C0-BB2B-41A6-9E54-48EF17A43987}" type="parTrans" cxnId="{BA06014A-EA6B-4DCC-9DEE-CD92862E4663}">
      <dgm:prSet/>
      <dgm:spPr/>
      <dgm:t>
        <a:bodyPr/>
        <a:lstStyle/>
        <a:p>
          <a:endParaRPr lang="en-US"/>
        </a:p>
      </dgm:t>
    </dgm:pt>
    <dgm:pt modelId="{E4212FC7-DCD0-4D85-98F6-16A0D126186F}" type="sibTrans" cxnId="{BA06014A-EA6B-4DCC-9DEE-CD92862E4663}">
      <dgm:prSet/>
      <dgm:spPr/>
      <dgm:t>
        <a:bodyPr/>
        <a:lstStyle/>
        <a:p>
          <a:endParaRPr lang="en-US"/>
        </a:p>
      </dgm:t>
    </dgm:pt>
    <dgm:pt modelId="{A7E9A959-2B36-4A23-8DA5-638883CC2DC6}" type="pres">
      <dgm:prSet presAssocID="{523314DD-8C31-42CF-8D90-8150B4D23A44}" presName="vert0" presStyleCnt="0">
        <dgm:presLayoutVars>
          <dgm:dir/>
          <dgm:animOne val="branch"/>
          <dgm:animLvl val="lvl"/>
        </dgm:presLayoutVars>
      </dgm:prSet>
      <dgm:spPr/>
    </dgm:pt>
    <dgm:pt modelId="{30A79FEE-8B41-4AB0-B5D3-5261DB17EA5C}" type="pres">
      <dgm:prSet presAssocID="{BC95B61E-D7C2-464C-A0BB-9FAF4F1DF9D9}" presName="thickLine" presStyleLbl="alignNode1" presStyleIdx="0" presStyleCnt="9"/>
      <dgm:spPr/>
    </dgm:pt>
    <dgm:pt modelId="{196B5EFE-77C8-4828-99A2-A31222B4F434}" type="pres">
      <dgm:prSet presAssocID="{BC95B61E-D7C2-464C-A0BB-9FAF4F1DF9D9}" presName="horz1" presStyleCnt="0"/>
      <dgm:spPr/>
    </dgm:pt>
    <dgm:pt modelId="{CA90068A-48A3-4102-8E75-AD651DE6DA6C}" type="pres">
      <dgm:prSet presAssocID="{BC95B61E-D7C2-464C-A0BB-9FAF4F1DF9D9}" presName="tx1" presStyleLbl="revTx" presStyleIdx="0" presStyleCnt="9"/>
      <dgm:spPr/>
    </dgm:pt>
    <dgm:pt modelId="{3A385424-81E7-4BF7-8A72-22B2048D81EE}" type="pres">
      <dgm:prSet presAssocID="{BC95B61E-D7C2-464C-A0BB-9FAF4F1DF9D9}" presName="vert1" presStyleCnt="0"/>
      <dgm:spPr/>
    </dgm:pt>
    <dgm:pt modelId="{26F87555-134C-4955-8432-DB3CF3C87B60}" type="pres">
      <dgm:prSet presAssocID="{D79DEF89-4F98-4A1A-A9E1-4FB9EBBCE4A6}" presName="thickLine" presStyleLbl="alignNode1" presStyleIdx="1" presStyleCnt="9"/>
      <dgm:spPr/>
    </dgm:pt>
    <dgm:pt modelId="{E3B93A3B-C77E-498E-B640-8D3B3F019EA5}" type="pres">
      <dgm:prSet presAssocID="{D79DEF89-4F98-4A1A-A9E1-4FB9EBBCE4A6}" presName="horz1" presStyleCnt="0"/>
      <dgm:spPr/>
    </dgm:pt>
    <dgm:pt modelId="{2E8E3E06-4198-485C-BED6-944184CA6D3D}" type="pres">
      <dgm:prSet presAssocID="{D79DEF89-4F98-4A1A-A9E1-4FB9EBBCE4A6}" presName="tx1" presStyleLbl="revTx" presStyleIdx="1" presStyleCnt="9"/>
      <dgm:spPr/>
    </dgm:pt>
    <dgm:pt modelId="{C9557DD8-5220-419C-B08A-BC8F8936CE89}" type="pres">
      <dgm:prSet presAssocID="{D79DEF89-4F98-4A1A-A9E1-4FB9EBBCE4A6}" presName="vert1" presStyleCnt="0"/>
      <dgm:spPr/>
    </dgm:pt>
    <dgm:pt modelId="{50657608-7700-4224-A8CE-86C9A6990746}" type="pres">
      <dgm:prSet presAssocID="{33403149-2866-4880-8DC0-B825317FFBFA}" presName="thickLine" presStyleLbl="alignNode1" presStyleIdx="2" presStyleCnt="9"/>
      <dgm:spPr/>
    </dgm:pt>
    <dgm:pt modelId="{45E1139B-5545-4BEB-92DE-B5BD4DE5780F}" type="pres">
      <dgm:prSet presAssocID="{33403149-2866-4880-8DC0-B825317FFBFA}" presName="horz1" presStyleCnt="0"/>
      <dgm:spPr/>
    </dgm:pt>
    <dgm:pt modelId="{7759CAF9-C8EE-4585-9E0B-0FDBCC1C439E}" type="pres">
      <dgm:prSet presAssocID="{33403149-2866-4880-8DC0-B825317FFBFA}" presName="tx1" presStyleLbl="revTx" presStyleIdx="2" presStyleCnt="9"/>
      <dgm:spPr/>
    </dgm:pt>
    <dgm:pt modelId="{CBAD0CE4-4A47-46E4-A715-D9A7737F585F}" type="pres">
      <dgm:prSet presAssocID="{33403149-2866-4880-8DC0-B825317FFBFA}" presName="vert1" presStyleCnt="0"/>
      <dgm:spPr/>
    </dgm:pt>
    <dgm:pt modelId="{F304422A-3E2D-4D95-A26F-3F26475C5516}" type="pres">
      <dgm:prSet presAssocID="{CACB2397-6B67-4E90-A73F-D80681379999}" presName="thickLine" presStyleLbl="alignNode1" presStyleIdx="3" presStyleCnt="9"/>
      <dgm:spPr/>
    </dgm:pt>
    <dgm:pt modelId="{510659A1-D43E-43A3-AFBF-F07F2B48F342}" type="pres">
      <dgm:prSet presAssocID="{CACB2397-6B67-4E90-A73F-D80681379999}" presName="horz1" presStyleCnt="0"/>
      <dgm:spPr/>
    </dgm:pt>
    <dgm:pt modelId="{AF003AE0-2195-4D0A-91AA-5BCBF7C6E8A9}" type="pres">
      <dgm:prSet presAssocID="{CACB2397-6B67-4E90-A73F-D80681379999}" presName="tx1" presStyleLbl="revTx" presStyleIdx="3" presStyleCnt="9"/>
      <dgm:spPr/>
    </dgm:pt>
    <dgm:pt modelId="{83C85F10-04FA-4CCE-B2E6-53CD80FFBD1F}" type="pres">
      <dgm:prSet presAssocID="{CACB2397-6B67-4E90-A73F-D80681379999}" presName="vert1" presStyleCnt="0"/>
      <dgm:spPr/>
    </dgm:pt>
    <dgm:pt modelId="{BB54E9CD-8765-4F06-A213-CCE3B5A55788}" type="pres">
      <dgm:prSet presAssocID="{4260B2A7-FC40-4C26-8631-23145007610F}" presName="thickLine" presStyleLbl="alignNode1" presStyleIdx="4" presStyleCnt="9"/>
      <dgm:spPr/>
    </dgm:pt>
    <dgm:pt modelId="{870DEBC1-E021-43F2-9525-B2151FBADA59}" type="pres">
      <dgm:prSet presAssocID="{4260B2A7-FC40-4C26-8631-23145007610F}" presName="horz1" presStyleCnt="0"/>
      <dgm:spPr/>
    </dgm:pt>
    <dgm:pt modelId="{84DF4FEA-864D-444B-B357-4E615748B748}" type="pres">
      <dgm:prSet presAssocID="{4260B2A7-FC40-4C26-8631-23145007610F}" presName="tx1" presStyleLbl="revTx" presStyleIdx="4" presStyleCnt="9"/>
      <dgm:spPr/>
    </dgm:pt>
    <dgm:pt modelId="{D9CA1C67-1D3C-41BC-ADC7-C2A7155B9740}" type="pres">
      <dgm:prSet presAssocID="{4260B2A7-FC40-4C26-8631-23145007610F}" presName="vert1" presStyleCnt="0"/>
      <dgm:spPr/>
    </dgm:pt>
    <dgm:pt modelId="{9C1F37E5-825B-48D9-B801-6B6E86D6110E}" type="pres">
      <dgm:prSet presAssocID="{78FEE1E2-97A5-4A14-9329-DCC09710D45A}" presName="thickLine" presStyleLbl="alignNode1" presStyleIdx="5" presStyleCnt="9"/>
      <dgm:spPr/>
    </dgm:pt>
    <dgm:pt modelId="{AA4BDFB4-E97F-4135-82B4-E5DBA923889A}" type="pres">
      <dgm:prSet presAssocID="{78FEE1E2-97A5-4A14-9329-DCC09710D45A}" presName="horz1" presStyleCnt="0"/>
      <dgm:spPr/>
    </dgm:pt>
    <dgm:pt modelId="{133AB126-15D5-4420-84E9-ECC6E9C1ED27}" type="pres">
      <dgm:prSet presAssocID="{78FEE1E2-97A5-4A14-9329-DCC09710D45A}" presName="tx1" presStyleLbl="revTx" presStyleIdx="5" presStyleCnt="9"/>
      <dgm:spPr/>
    </dgm:pt>
    <dgm:pt modelId="{875BA294-938C-44C5-8BFD-6D2D9F5EB4A3}" type="pres">
      <dgm:prSet presAssocID="{78FEE1E2-97A5-4A14-9329-DCC09710D45A}" presName="vert1" presStyleCnt="0"/>
      <dgm:spPr/>
    </dgm:pt>
    <dgm:pt modelId="{F4BAB01E-7804-4B03-AD3F-3F0C370D91C6}" type="pres">
      <dgm:prSet presAssocID="{1FEF1F8A-A598-4BB0-8881-FB2D8F3F0D5E}" presName="thickLine" presStyleLbl="alignNode1" presStyleIdx="6" presStyleCnt="9"/>
      <dgm:spPr/>
    </dgm:pt>
    <dgm:pt modelId="{E6C36025-26F9-4E89-803E-9E2FD1FBC494}" type="pres">
      <dgm:prSet presAssocID="{1FEF1F8A-A598-4BB0-8881-FB2D8F3F0D5E}" presName="horz1" presStyleCnt="0"/>
      <dgm:spPr/>
    </dgm:pt>
    <dgm:pt modelId="{CDD8FE31-01BD-44C1-99CC-52BFA20B17F8}" type="pres">
      <dgm:prSet presAssocID="{1FEF1F8A-A598-4BB0-8881-FB2D8F3F0D5E}" presName="tx1" presStyleLbl="revTx" presStyleIdx="6" presStyleCnt="9"/>
      <dgm:spPr/>
    </dgm:pt>
    <dgm:pt modelId="{E9447DEF-9EE5-49FA-9969-0E90053FDE43}" type="pres">
      <dgm:prSet presAssocID="{1FEF1F8A-A598-4BB0-8881-FB2D8F3F0D5E}" presName="vert1" presStyleCnt="0"/>
      <dgm:spPr/>
    </dgm:pt>
    <dgm:pt modelId="{FD525C40-C149-4DE2-BBD9-786BAF5B3EE6}" type="pres">
      <dgm:prSet presAssocID="{900AD6F2-B0C6-4894-8C02-05C45E9287E7}" presName="thickLine" presStyleLbl="alignNode1" presStyleIdx="7" presStyleCnt="9"/>
      <dgm:spPr/>
    </dgm:pt>
    <dgm:pt modelId="{D161082A-89F3-4573-9FEE-417D65EAB5C9}" type="pres">
      <dgm:prSet presAssocID="{900AD6F2-B0C6-4894-8C02-05C45E9287E7}" presName="horz1" presStyleCnt="0"/>
      <dgm:spPr/>
    </dgm:pt>
    <dgm:pt modelId="{6636571B-0956-4961-B897-389BF890C890}" type="pres">
      <dgm:prSet presAssocID="{900AD6F2-B0C6-4894-8C02-05C45E9287E7}" presName="tx1" presStyleLbl="revTx" presStyleIdx="7" presStyleCnt="9"/>
      <dgm:spPr/>
    </dgm:pt>
    <dgm:pt modelId="{801A9F97-FAED-4D40-AA13-48448DCB9608}" type="pres">
      <dgm:prSet presAssocID="{900AD6F2-B0C6-4894-8C02-05C45E9287E7}" presName="vert1" presStyleCnt="0"/>
      <dgm:spPr/>
    </dgm:pt>
    <dgm:pt modelId="{0C57D825-7BA2-46FA-9DD7-21F17621E37C}" type="pres">
      <dgm:prSet presAssocID="{5B682387-DAF8-4BA6-9FEC-0965620ECB3F}" presName="thickLine" presStyleLbl="alignNode1" presStyleIdx="8" presStyleCnt="9"/>
      <dgm:spPr/>
    </dgm:pt>
    <dgm:pt modelId="{E2BBBCD7-F348-47A9-A95F-AC9C4B9498EF}" type="pres">
      <dgm:prSet presAssocID="{5B682387-DAF8-4BA6-9FEC-0965620ECB3F}" presName="horz1" presStyleCnt="0"/>
      <dgm:spPr/>
    </dgm:pt>
    <dgm:pt modelId="{220ACF97-1EA2-4609-A8D1-51933D5E0718}" type="pres">
      <dgm:prSet presAssocID="{5B682387-DAF8-4BA6-9FEC-0965620ECB3F}" presName="tx1" presStyleLbl="revTx" presStyleIdx="8" presStyleCnt="9"/>
      <dgm:spPr/>
    </dgm:pt>
    <dgm:pt modelId="{BBF515E0-0949-4645-8B7B-B0AA91B98420}" type="pres">
      <dgm:prSet presAssocID="{5B682387-DAF8-4BA6-9FEC-0965620ECB3F}" presName="vert1" presStyleCnt="0"/>
      <dgm:spPr/>
    </dgm:pt>
  </dgm:ptLst>
  <dgm:cxnLst>
    <dgm:cxn modelId="{5A6CD506-88FD-4D29-B9DA-B9870C8DC7DE}" type="presOf" srcId="{4260B2A7-FC40-4C26-8631-23145007610F}" destId="{84DF4FEA-864D-444B-B357-4E615748B748}" srcOrd="0" destOrd="0" presId="urn:microsoft.com/office/officeart/2008/layout/LinedList"/>
    <dgm:cxn modelId="{6B4A2711-3597-45C8-AA18-E0B12ECD6908}" type="presOf" srcId="{523314DD-8C31-42CF-8D90-8150B4D23A44}" destId="{A7E9A959-2B36-4A23-8DA5-638883CC2DC6}" srcOrd="0" destOrd="0" presId="urn:microsoft.com/office/officeart/2008/layout/LinedList"/>
    <dgm:cxn modelId="{56A6EC21-B7E4-4860-A066-CAFF0B27C549}" srcId="{523314DD-8C31-42CF-8D90-8150B4D23A44}" destId="{BC95B61E-D7C2-464C-A0BB-9FAF4F1DF9D9}" srcOrd="0" destOrd="0" parTransId="{6BFE3A2C-9FBA-4E81-B631-97120CF9DEC5}" sibTransId="{D90D13E9-2938-47CD-AE31-3FC867C2C931}"/>
    <dgm:cxn modelId="{8D37E924-500B-4440-8418-564C2E6379AB}" srcId="{523314DD-8C31-42CF-8D90-8150B4D23A44}" destId="{78FEE1E2-97A5-4A14-9329-DCC09710D45A}" srcOrd="5" destOrd="0" parTransId="{5F02D19B-1D60-4A55-AE9E-CADDEEE3EF41}" sibTransId="{B6FA53AD-637A-4C84-9F48-6C2443258987}"/>
    <dgm:cxn modelId="{6F64DC25-A7BF-4193-A0A5-F5A986CD4C7F}" type="presOf" srcId="{1FEF1F8A-A598-4BB0-8881-FB2D8F3F0D5E}" destId="{CDD8FE31-01BD-44C1-99CC-52BFA20B17F8}" srcOrd="0" destOrd="0" presId="urn:microsoft.com/office/officeart/2008/layout/LinedList"/>
    <dgm:cxn modelId="{91C34E33-7FDF-428C-AA67-5E3629750653}" type="presOf" srcId="{D79DEF89-4F98-4A1A-A9E1-4FB9EBBCE4A6}" destId="{2E8E3E06-4198-485C-BED6-944184CA6D3D}" srcOrd="0" destOrd="0" presId="urn:microsoft.com/office/officeart/2008/layout/LinedList"/>
    <dgm:cxn modelId="{9EFA6C5D-10F2-4AF0-BF39-D27244EDC90D}" type="presOf" srcId="{33403149-2866-4880-8DC0-B825317FFBFA}" destId="{7759CAF9-C8EE-4585-9E0B-0FDBCC1C439E}" srcOrd="0" destOrd="0" presId="urn:microsoft.com/office/officeart/2008/layout/LinedList"/>
    <dgm:cxn modelId="{BB78B960-E4EA-4549-B81E-5FA66AED5A80}" srcId="{523314DD-8C31-42CF-8D90-8150B4D23A44}" destId="{33403149-2866-4880-8DC0-B825317FFBFA}" srcOrd="2" destOrd="0" parTransId="{2A0FE0B3-A4CB-4C75-BA66-75048450F9FF}" sibTransId="{D6EF5409-71D6-4CFF-A907-25F4DD88FCA3}"/>
    <dgm:cxn modelId="{332AEF43-357F-4116-8E70-30564DD55B2C}" srcId="{523314DD-8C31-42CF-8D90-8150B4D23A44}" destId="{CACB2397-6B67-4E90-A73F-D80681379999}" srcOrd="3" destOrd="0" parTransId="{7E3A7698-F568-4F4E-90F0-36CB3B59C2D9}" sibTransId="{0F6E1586-C500-4444-BD2A-2B0FC0A60F32}"/>
    <dgm:cxn modelId="{6D5F6444-6995-4BF9-8362-37724D7494EB}" srcId="{523314DD-8C31-42CF-8D90-8150B4D23A44}" destId="{4260B2A7-FC40-4C26-8631-23145007610F}" srcOrd="4" destOrd="0" parTransId="{4829CAD4-C95A-42A9-968A-02449098BF18}" sibTransId="{8229E4C9-B895-4586-8E68-91587ADEBCFA}"/>
    <dgm:cxn modelId="{BA06014A-EA6B-4DCC-9DEE-CD92862E4663}" srcId="{523314DD-8C31-42CF-8D90-8150B4D23A44}" destId="{5B682387-DAF8-4BA6-9FEC-0965620ECB3F}" srcOrd="8" destOrd="0" parTransId="{4FC484C0-BB2B-41A6-9E54-48EF17A43987}" sibTransId="{E4212FC7-DCD0-4D85-98F6-16A0D126186F}"/>
    <dgm:cxn modelId="{8503D56A-7540-4AE7-980D-9614917DE6E6}" type="presOf" srcId="{900AD6F2-B0C6-4894-8C02-05C45E9287E7}" destId="{6636571B-0956-4961-B897-389BF890C890}" srcOrd="0" destOrd="0" presId="urn:microsoft.com/office/officeart/2008/layout/LinedList"/>
    <dgm:cxn modelId="{5D6FAE70-F710-4AA0-AB14-C80BE9613D68}" srcId="{523314DD-8C31-42CF-8D90-8150B4D23A44}" destId="{900AD6F2-B0C6-4894-8C02-05C45E9287E7}" srcOrd="7" destOrd="0" parTransId="{3F538AB1-E55A-43C4-B871-E83C72D177C3}" sibTransId="{7079AB81-AAFD-4164-B935-92DB495C133A}"/>
    <dgm:cxn modelId="{D908CF80-FAB1-418C-8F1E-968ECEDCA06E}" srcId="{523314DD-8C31-42CF-8D90-8150B4D23A44}" destId="{1FEF1F8A-A598-4BB0-8881-FB2D8F3F0D5E}" srcOrd="6" destOrd="0" parTransId="{7DDF4488-8D4A-4A22-A446-352CE7380F47}" sibTransId="{45E2F235-85F0-49CE-BFFF-56B8D8CB22E6}"/>
    <dgm:cxn modelId="{1133358A-15AB-40B3-9010-004E0A047251}" srcId="{523314DD-8C31-42CF-8D90-8150B4D23A44}" destId="{D79DEF89-4F98-4A1A-A9E1-4FB9EBBCE4A6}" srcOrd="1" destOrd="0" parTransId="{ECE5136B-37FC-4986-B74F-AD1A2ED3580B}" sibTransId="{7E7C9BFE-E517-49C7-AC5E-FED8E9F1F3B5}"/>
    <dgm:cxn modelId="{767AB28C-50E0-4894-94F3-9EF5941B616C}" type="presOf" srcId="{BC95B61E-D7C2-464C-A0BB-9FAF4F1DF9D9}" destId="{CA90068A-48A3-4102-8E75-AD651DE6DA6C}" srcOrd="0" destOrd="0" presId="urn:microsoft.com/office/officeart/2008/layout/LinedList"/>
    <dgm:cxn modelId="{DF692F92-39AA-4DFF-A888-83AC7CD3C6E1}" type="presOf" srcId="{5B682387-DAF8-4BA6-9FEC-0965620ECB3F}" destId="{220ACF97-1EA2-4609-A8D1-51933D5E0718}" srcOrd="0" destOrd="0" presId="urn:microsoft.com/office/officeart/2008/layout/LinedList"/>
    <dgm:cxn modelId="{CCA63EC1-9944-4076-975C-9771E1F256E3}" type="presOf" srcId="{78FEE1E2-97A5-4A14-9329-DCC09710D45A}" destId="{133AB126-15D5-4420-84E9-ECC6E9C1ED27}" srcOrd="0" destOrd="0" presId="urn:microsoft.com/office/officeart/2008/layout/LinedList"/>
    <dgm:cxn modelId="{65CEF5CC-DFEF-46A4-B096-4F98221CBA60}" type="presOf" srcId="{CACB2397-6B67-4E90-A73F-D80681379999}" destId="{AF003AE0-2195-4D0A-91AA-5BCBF7C6E8A9}" srcOrd="0" destOrd="0" presId="urn:microsoft.com/office/officeart/2008/layout/LinedList"/>
    <dgm:cxn modelId="{807F476D-904A-42CD-991D-A5D0245F7669}" type="presParOf" srcId="{A7E9A959-2B36-4A23-8DA5-638883CC2DC6}" destId="{30A79FEE-8B41-4AB0-B5D3-5261DB17EA5C}" srcOrd="0" destOrd="0" presId="urn:microsoft.com/office/officeart/2008/layout/LinedList"/>
    <dgm:cxn modelId="{B9FD1FD8-0419-4341-949C-CA569A175778}" type="presParOf" srcId="{A7E9A959-2B36-4A23-8DA5-638883CC2DC6}" destId="{196B5EFE-77C8-4828-99A2-A31222B4F434}" srcOrd="1" destOrd="0" presId="urn:microsoft.com/office/officeart/2008/layout/LinedList"/>
    <dgm:cxn modelId="{D2ABB2C7-9C1A-4A56-B8EC-AC3A5097511E}" type="presParOf" srcId="{196B5EFE-77C8-4828-99A2-A31222B4F434}" destId="{CA90068A-48A3-4102-8E75-AD651DE6DA6C}" srcOrd="0" destOrd="0" presId="urn:microsoft.com/office/officeart/2008/layout/LinedList"/>
    <dgm:cxn modelId="{ADCA1EE0-EF4A-4550-8D7C-AFC99B32E234}" type="presParOf" srcId="{196B5EFE-77C8-4828-99A2-A31222B4F434}" destId="{3A385424-81E7-4BF7-8A72-22B2048D81EE}" srcOrd="1" destOrd="0" presId="urn:microsoft.com/office/officeart/2008/layout/LinedList"/>
    <dgm:cxn modelId="{F7528E86-4D69-4CB0-874F-4F3AB1753348}" type="presParOf" srcId="{A7E9A959-2B36-4A23-8DA5-638883CC2DC6}" destId="{26F87555-134C-4955-8432-DB3CF3C87B60}" srcOrd="2" destOrd="0" presId="urn:microsoft.com/office/officeart/2008/layout/LinedList"/>
    <dgm:cxn modelId="{F0721801-C6B0-4344-8FD3-092BB3C2B6F1}" type="presParOf" srcId="{A7E9A959-2B36-4A23-8DA5-638883CC2DC6}" destId="{E3B93A3B-C77E-498E-B640-8D3B3F019EA5}" srcOrd="3" destOrd="0" presId="urn:microsoft.com/office/officeart/2008/layout/LinedList"/>
    <dgm:cxn modelId="{F54810EC-A52B-4A6B-AF36-5F5EAD5635F2}" type="presParOf" srcId="{E3B93A3B-C77E-498E-B640-8D3B3F019EA5}" destId="{2E8E3E06-4198-485C-BED6-944184CA6D3D}" srcOrd="0" destOrd="0" presId="urn:microsoft.com/office/officeart/2008/layout/LinedList"/>
    <dgm:cxn modelId="{E58B3519-16BB-4D29-A1F1-E9045E8029F6}" type="presParOf" srcId="{E3B93A3B-C77E-498E-B640-8D3B3F019EA5}" destId="{C9557DD8-5220-419C-B08A-BC8F8936CE89}" srcOrd="1" destOrd="0" presId="urn:microsoft.com/office/officeart/2008/layout/LinedList"/>
    <dgm:cxn modelId="{BAB45F05-9940-4E4D-8701-5467EB1C666A}" type="presParOf" srcId="{A7E9A959-2B36-4A23-8DA5-638883CC2DC6}" destId="{50657608-7700-4224-A8CE-86C9A6990746}" srcOrd="4" destOrd="0" presId="urn:microsoft.com/office/officeart/2008/layout/LinedList"/>
    <dgm:cxn modelId="{09613C44-73AE-43EF-949C-FC1BB6AE2773}" type="presParOf" srcId="{A7E9A959-2B36-4A23-8DA5-638883CC2DC6}" destId="{45E1139B-5545-4BEB-92DE-B5BD4DE5780F}" srcOrd="5" destOrd="0" presId="urn:microsoft.com/office/officeart/2008/layout/LinedList"/>
    <dgm:cxn modelId="{31FF8C22-F5EE-4601-847D-A91F397C7C56}" type="presParOf" srcId="{45E1139B-5545-4BEB-92DE-B5BD4DE5780F}" destId="{7759CAF9-C8EE-4585-9E0B-0FDBCC1C439E}" srcOrd="0" destOrd="0" presId="urn:microsoft.com/office/officeart/2008/layout/LinedList"/>
    <dgm:cxn modelId="{8CD0E9DE-46CA-44A3-A8AF-D7A54BC359AA}" type="presParOf" srcId="{45E1139B-5545-4BEB-92DE-B5BD4DE5780F}" destId="{CBAD0CE4-4A47-46E4-A715-D9A7737F585F}" srcOrd="1" destOrd="0" presId="urn:microsoft.com/office/officeart/2008/layout/LinedList"/>
    <dgm:cxn modelId="{843A814C-64AB-4B4E-B9F5-0D768B7C8513}" type="presParOf" srcId="{A7E9A959-2B36-4A23-8DA5-638883CC2DC6}" destId="{F304422A-3E2D-4D95-A26F-3F26475C5516}" srcOrd="6" destOrd="0" presId="urn:microsoft.com/office/officeart/2008/layout/LinedList"/>
    <dgm:cxn modelId="{C680252D-AADE-4FD2-9940-B58B51DFF021}" type="presParOf" srcId="{A7E9A959-2B36-4A23-8DA5-638883CC2DC6}" destId="{510659A1-D43E-43A3-AFBF-F07F2B48F342}" srcOrd="7" destOrd="0" presId="urn:microsoft.com/office/officeart/2008/layout/LinedList"/>
    <dgm:cxn modelId="{5B55775A-97B2-45AA-B7D7-D687450B9C32}" type="presParOf" srcId="{510659A1-D43E-43A3-AFBF-F07F2B48F342}" destId="{AF003AE0-2195-4D0A-91AA-5BCBF7C6E8A9}" srcOrd="0" destOrd="0" presId="urn:microsoft.com/office/officeart/2008/layout/LinedList"/>
    <dgm:cxn modelId="{F60A04FE-72AE-4522-9CDF-9D7698EBF723}" type="presParOf" srcId="{510659A1-D43E-43A3-AFBF-F07F2B48F342}" destId="{83C85F10-04FA-4CCE-B2E6-53CD80FFBD1F}" srcOrd="1" destOrd="0" presId="urn:microsoft.com/office/officeart/2008/layout/LinedList"/>
    <dgm:cxn modelId="{7032CB7E-90EA-4033-B148-1D39F57945FB}" type="presParOf" srcId="{A7E9A959-2B36-4A23-8DA5-638883CC2DC6}" destId="{BB54E9CD-8765-4F06-A213-CCE3B5A55788}" srcOrd="8" destOrd="0" presId="urn:microsoft.com/office/officeart/2008/layout/LinedList"/>
    <dgm:cxn modelId="{75913144-64AD-47E4-876A-A580197CE64F}" type="presParOf" srcId="{A7E9A959-2B36-4A23-8DA5-638883CC2DC6}" destId="{870DEBC1-E021-43F2-9525-B2151FBADA59}" srcOrd="9" destOrd="0" presId="urn:microsoft.com/office/officeart/2008/layout/LinedList"/>
    <dgm:cxn modelId="{A42BB4F3-5FBB-4F90-9013-A15B855B82E0}" type="presParOf" srcId="{870DEBC1-E021-43F2-9525-B2151FBADA59}" destId="{84DF4FEA-864D-444B-B357-4E615748B748}" srcOrd="0" destOrd="0" presId="urn:microsoft.com/office/officeart/2008/layout/LinedList"/>
    <dgm:cxn modelId="{37CA492A-6738-4AC0-B64C-81E93136A5CD}" type="presParOf" srcId="{870DEBC1-E021-43F2-9525-B2151FBADA59}" destId="{D9CA1C67-1D3C-41BC-ADC7-C2A7155B9740}" srcOrd="1" destOrd="0" presId="urn:microsoft.com/office/officeart/2008/layout/LinedList"/>
    <dgm:cxn modelId="{85B45B2D-8DE5-4CA8-804F-996EB371207C}" type="presParOf" srcId="{A7E9A959-2B36-4A23-8DA5-638883CC2DC6}" destId="{9C1F37E5-825B-48D9-B801-6B6E86D6110E}" srcOrd="10" destOrd="0" presId="urn:microsoft.com/office/officeart/2008/layout/LinedList"/>
    <dgm:cxn modelId="{6D0506E9-F031-4CB5-9145-D72EFA768B8C}" type="presParOf" srcId="{A7E9A959-2B36-4A23-8DA5-638883CC2DC6}" destId="{AA4BDFB4-E97F-4135-82B4-E5DBA923889A}" srcOrd="11" destOrd="0" presId="urn:microsoft.com/office/officeart/2008/layout/LinedList"/>
    <dgm:cxn modelId="{BED81791-6D11-4BEF-BDFC-D7270D4EC0DE}" type="presParOf" srcId="{AA4BDFB4-E97F-4135-82B4-E5DBA923889A}" destId="{133AB126-15D5-4420-84E9-ECC6E9C1ED27}" srcOrd="0" destOrd="0" presId="urn:microsoft.com/office/officeart/2008/layout/LinedList"/>
    <dgm:cxn modelId="{E38BDBAC-9EE3-41D4-A6FD-E8A5C9EB7CDD}" type="presParOf" srcId="{AA4BDFB4-E97F-4135-82B4-E5DBA923889A}" destId="{875BA294-938C-44C5-8BFD-6D2D9F5EB4A3}" srcOrd="1" destOrd="0" presId="urn:microsoft.com/office/officeart/2008/layout/LinedList"/>
    <dgm:cxn modelId="{1F167ABC-8276-4B91-B47C-7426B5774A3B}" type="presParOf" srcId="{A7E9A959-2B36-4A23-8DA5-638883CC2DC6}" destId="{F4BAB01E-7804-4B03-AD3F-3F0C370D91C6}" srcOrd="12" destOrd="0" presId="urn:microsoft.com/office/officeart/2008/layout/LinedList"/>
    <dgm:cxn modelId="{22D59F03-CF69-4F03-8912-74503F33F7EB}" type="presParOf" srcId="{A7E9A959-2B36-4A23-8DA5-638883CC2DC6}" destId="{E6C36025-26F9-4E89-803E-9E2FD1FBC494}" srcOrd="13" destOrd="0" presId="urn:microsoft.com/office/officeart/2008/layout/LinedList"/>
    <dgm:cxn modelId="{C8102252-FB08-459D-B705-DCAC884A34A9}" type="presParOf" srcId="{E6C36025-26F9-4E89-803E-9E2FD1FBC494}" destId="{CDD8FE31-01BD-44C1-99CC-52BFA20B17F8}" srcOrd="0" destOrd="0" presId="urn:microsoft.com/office/officeart/2008/layout/LinedList"/>
    <dgm:cxn modelId="{7427FAAE-0104-433A-84FF-2A2EC4463473}" type="presParOf" srcId="{E6C36025-26F9-4E89-803E-9E2FD1FBC494}" destId="{E9447DEF-9EE5-49FA-9969-0E90053FDE43}" srcOrd="1" destOrd="0" presId="urn:microsoft.com/office/officeart/2008/layout/LinedList"/>
    <dgm:cxn modelId="{D7DE1019-1323-40E6-A58A-1288BEB0F93F}" type="presParOf" srcId="{A7E9A959-2B36-4A23-8DA5-638883CC2DC6}" destId="{FD525C40-C149-4DE2-BBD9-786BAF5B3EE6}" srcOrd="14" destOrd="0" presId="urn:microsoft.com/office/officeart/2008/layout/LinedList"/>
    <dgm:cxn modelId="{C14CAAC6-8B61-4C3E-8700-59E3966B4F32}" type="presParOf" srcId="{A7E9A959-2B36-4A23-8DA5-638883CC2DC6}" destId="{D161082A-89F3-4573-9FEE-417D65EAB5C9}" srcOrd="15" destOrd="0" presId="urn:microsoft.com/office/officeart/2008/layout/LinedList"/>
    <dgm:cxn modelId="{F6303A82-8369-481F-9D4B-8B34AAF183D4}" type="presParOf" srcId="{D161082A-89F3-4573-9FEE-417D65EAB5C9}" destId="{6636571B-0956-4961-B897-389BF890C890}" srcOrd="0" destOrd="0" presId="urn:microsoft.com/office/officeart/2008/layout/LinedList"/>
    <dgm:cxn modelId="{D45E296F-8610-427F-BCC0-A351E0F16949}" type="presParOf" srcId="{D161082A-89F3-4573-9FEE-417D65EAB5C9}" destId="{801A9F97-FAED-4D40-AA13-48448DCB9608}" srcOrd="1" destOrd="0" presId="urn:microsoft.com/office/officeart/2008/layout/LinedList"/>
    <dgm:cxn modelId="{AE639DE8-32BD-469A-BE41-9B3EDE3E285F}" type="presParOf" srcId="{A7E9A959-2B36-4A23-8DA5-638883CC2DC6}" destId="{0C57D825-7BA2-46FA-9DD7-21F17621E37C}" srcOrd="16" destOrd="0" presId="urn:microsoft.com/office/officeart/2008/layout/LinedList"/>
    <dgm:cxn modelId="{E293A197-E9B1-4DB6-9D3B-905D891DE89C}" type="presParOf" srcId="{A7E9A959-2B36-4A23-8DA5-638883CC2DC6}" destId="{E2BBBCD7-F348-47A9-A95F-AC9C4B9498EF}" srcOrd="17" destOrd="0" presId="urn:microsoft.com/office/officeart/2008/layout/LinedList"/>
    <dgm:cxn modelId="{809809CE-3E75-4355-9EE3-E2A277234FEC}" type="presParOf" srcId="{E2BBBCD7-F348-47A9-A95F-AC9C4B9498EF}" destId="{220ACF97-1EA2-4609-A8D1-51933D5E0718}" srcOrd="0" destOrd="0" presId="urn:microsoft.com/office/officeart/2008/layout/LinedList"/>
    <dgm:cxn modelId="{382DD413-DEAB-4666-8B50-1943A5D9A693}" type="presParOf" srcId="{E2BBBCD7-F348-47A9-A95F-AC9C4B9498EF}" destId="{BBF515E0-0949-4645-8B7B-B0AA91B9842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79FEE-8B41-4AB0-B5D3-5261DB17EA5C}">
      <dsp:nvSpPr>
        <dsp:cNvPr id="0" name=""/>
        <dsp:cNvSpPr/>
      </dsp:nvSpPr>
      <dsp:spPr>
        <a:xfrm>
          <a:off x="0" y="300"/>
          <a:ext cx="597705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90068A-48A3-4102-8E75-AD651DE6DA6C}">
      <dsp:nvSpPr>
        <dsp:cNvPr id="0" name=""/>
        <dsp:cNvSpPr/>
      </dsp:nvSpPr>
      <dsp:spPr>
        <a:xfrm>
          <a:off x="0" y="300"/>
          <a:ext cx="5977055" cy="27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i="0" kern="1200"/>
            <a:t>Introduction to Flux and ComfyUI</a:t>
          </a:r>
          <a:endParaRPr lang="en-US" sz="1300" kern="1200"/>
        </a:p>
      </dsp:txBody>
      <dsp:txXfrm>
        <a:off x="0" y="300"/>
        <a:ext cx="5977055" cy="273512"/>
      </dsp:txXfrm>
    </dsp:sp>
    <dsp:sp modelId="{26F87555-134C-4955-8432-DB3CF3C87B60}">
      <dsp:nvSpPr>
        <dsp:cNvPr id="0" name=""/>
        <dsp:cNvSpPr/>
      </dsp:nvSpPr>
      <dsp:spPr>
        <a:xfrm>
          <a:off x="0" y="273812"/>
          <a:ext cx="597705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8E3E06-4198-485C-BED6-944184CA6D3D}">
      <dsp:nvSpPr>
        <dsp:cNvPr id="0" name=""/>
        <dsp:cNvSpPr/>
      </dsp:nvSpPr>
      <dsp:spPr>
        <a:xfrm>
          <a:off x="0" y="273812"/>
          <a:ext cx="5977055" cy="27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i="0" kern="1200"/>
            <a:t>Setting Flux Schnell environment in Google Colab</a:t>
          </a:r>
          <a:endParaRPr lang="en-US" sz="1300" kern="1200"/>
        </a:p>
      </dsp:txBody>
      <dsp:txXfrm>
        <a:off x="0" y="273812"/>
        <a:ext cx="5977055" cy="273512"/>
      </dsp:txXfrm>
    </dsp:sp>
    <dsp:sp modelId="{50657608-7700-4224-A8CE-86C9A6990746}">
      <dsp:nvSpPr>
        <dsp:cNvPr id="0" name=""/>
        <dsp:cNvSpPr/>
      </dsp:nvSpPr>
      <dsp:spPr>
        <a:xfrm>
          <a:off x="0" y="547325"/>
          <a:ext cx="597705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9CAF9-C8EE-4585-9E0B-0FDBCC1C439E}">
      <dsp:nvSpPr>
        <dsp:cNvPr id="0" name=""/>
        <dsp:cNvSpPr/>
      </dsp:nvSpPr>
      <dsp:spPr>
        <a:xfrm>
          <a:off x="0" y="547325"/>
          <a:ext cx="5977055" cy="27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i="0" kern="1200"/>
            <a:t>WorkFlow for Flux Schnell K sampler in Python</a:t>
          </a:r>
          <a:endParaRPr lang="en-US" sz="1300" kern="1200"/>
        </a:p>
      </dsp:txBody>
      <dsp:txXfrm>
        <a:off x="0" y="547325"/>
        <a:ext cx="5977055" cy="273512"/>
      </dsp:txXfrm>
    </dsp:sp>
    <dsp:sp modelId="{F304422A-3E2D-4D95-A26F-3F26475C5516}">
      <dsp:nvSpPr>
        <dsp:cNvPr id="0" name=""/>
        <dsp:cNvSpPr/>
      </dsp:nvSpPr>
      <dsp:spPr>
        <a:xfrm>
          <a:off x="0" y="820837"/>
          <a:ext cx="597705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003AE0-2195-4D0A-91AA-5BCBF7C6E8A9}">
      <dsp:nvSpPr>
        <dsp:cNvPr id="0" name=""/>
        <dsp:cNvSpPr/>
      </dsp:nvSpPr>
      <dsp:spPr>
        <a:xfrm>
          <a:off x="0" y="820837"/>
          <a:ext cx="5977055" cy="27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Prompt Examples</a:t>
          </a:r>
        </a:p>
      </dsp:txBody>
      <dsp:txXfrm>
        <a:off x="0" y="820837"/>
        <a:ext cx="5977055" cy="273512"/>
      </dsp:txXfrm>
    </dsp:sp>
    <dsp:sp modelId="{BB54E9CD-8765-4F06-A213-CCE3B5A55788}">
      <dsp:nvSpPr>
        <dsp:cNvPr id="0" name=""/>
        <dsp:cNvSpPr/>
      </dsp:nvSpPr>
      <dsp:spPr>
        <a:xfrm>
          <a:off x="0" y="1094350"/>
          <a:ext cx="597705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DF4FEA-864D-444B-B357-4E615748B748}">
      <dsp:nvSpPr>
        <dsp:cNvPr id="0" name=""/>
        <dsp:cNvSpPr/>
      </dsp:nvSpPr>
      <dsp:spPr>
        <a:xfrm>
          <a:off x="0" y="1094350"/>
          <a:ext cx="5977055" cy="27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i="0" kern="1200"/>
            <a:t>ComfyUI Image Generation Process</a:t>
          </a:r>
          <a:endParaRPr lang="en-US" sz="1300" kern="1200"/>
        </a:p>
      </dsp:txBody>
      <dsp:txXfrm>
        <a:off x="0" y="1094350"/>
        <a:ext cx="5977055" cy="273512"/>
      </dsp:txXfrm>
    </dsp:sp>
    <dsp:sp modelId="{9C1F37E5-825B-48D9-B801-6B6E86D6110E}">
      <dsp:nvSpPr>
        <dsp:cNvPr id="0" name=""/>
        <dsp:cNvSpPr/>
      </dsp:nvSpPr>
      <dsp:spPr>
        <a:xfrm>
          <a:off x="0" y="1367862"/>
          <a:ext cx="597705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AB126-15D5-4420-84E9-ECC6E9C1ED27}">
      <dsp:nvSpPr>
        <dsp:cNvPr id="0" name=""/>
        <dsp:cNvSpPr/>
      </dsp:nvSpPr>
      <dsp:spPr>
        <a:xfrm>
          <a:off x="0" y="1367862"/>
          <a:ext cx="5977055" cy="27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ComfyUI Setup and Configuration with Flux</a:t>
          </a:r>
          <a:endParaRPr lang="en-US" sz="1300" kern="1200"/>
        </a:p>
      </dsp:txBody>
      <dsp:txXfrm>
        <a:off x="0" y="1367862"/>
        <a:ext cx="5977055" cy="273512"/>
      </dsp:txXfrm>
    </dsp:sp>
    <dsp:sp modelId="{F4BAB01E-7804-4B03-AD3F-3F0C370D91C6}">
      <dsp:nvSpPr>
        <dsp:cNvPr id="0" name=""/>
        <dsp:cNvSpPr/>
      </dsp:nvSpPr>
      <dsp:spPr>
        <a:xfrm>
          <a:off x="0" y="1641375"/>
          <a:ext cx="597705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D8FE31-01BD-44C1-99CC-52BFA20B17F8}">
      <dsp:nvSpPr>
        <dsp:cNvPr id="0" name=""/>
        <dsp:cNvSpPr/>
      </dsp:nvSpPr>
      <dsp:spPr>
        <a:xfrm>
          <a:off x="0" y="1641375"/>
          <a:ext cx="5977055" cy="27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Building a Basic Workflow from Scratch</a:t>
          </a:r>
          <a:endParaRPr lang="en-US" sz="1300" kern="1200"/>
        </a:p>
      </dsp:txBody>
      <dsp:txXfrm>
        <a:off x="0" y="1641375"/>
        <a:ext cx="5977055" cy="273512"/>
      </dsp:txXfrm>
    </dsp:sp>
    <dsp:sp modelId="{FD525C40-C149-4DE2-BBD9-786BAF5B3EE6}">
      <dsp:nvSpPr>
        <dsp:cNvPr id="0" name=""/>
        <dsp:cNvSpPr/>
      </dsp:nvSpPr>
      <dsp:spPr>
        <a:xfrm>
          <a:off x="0" y="1914887"/>
          <a:ext cx="597705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36571B-0956-4961-B897-389BF890C890}">
      <dsp:nvSpPr>
        <dsp:cNvPr id="0" name=""/>
        <dsp:cNvSpPr/>
      </dsp:nvSpPr>
      <dsp:spPr>
        <a:xfrm>
          <a:off x="0" y="1914887"/>
          <a:ext cx="5977055" cy="27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Prompt Examples</a:t>
          </a:r>
        </a:p>
      </dsp:txBody>
      <dsp:txXfrm>
        <a:off x="0" y="1914887"/>
        <a:ext cx="5977055" cy="273512"/>
      </dsp:txXfrm>
    </dsp:sp>
    <dsp:sp modelId="{0C57D825-7BA2-46FA-9DD7-21F17621E37C}">
      <dsp:nvSpPr>
        <dsp:cNvPr id="0" name=""/>
        <dsp:cNvSpPr/>
      </dsp:nvSpPr>
      <dsp:spPr>
        <a:xfrm>
          <a:off x="0" y="2188400"/>
          <a:ext cx="597705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0ACF97-1EA2-4609-A8D1-51933D5E0718}">
      <dsp:nvSpPr>
        <dsp:cNvPr id="0" name=""/>
        <dsp:cNvSpPr/>
      </dsp:nvSpPr>
      <dsp:spPr>
        <a:xfrm>
          <a:off x="0" y="2188400"/>
          <a:ext cx="5977055" cy="27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Wrap-Up and Q&amp;A </a:t>
          </a:r>
          <a:endParaRPr lang="en-US" sz="1300" kern="1200"/>
        </a:p>
      </dsp:txBody>
      <dsp:txXfrm>
        <a:off x="0" y="2188400"/>
        <a:ext cx="5977055" cy="2735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05ea9561a2_3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305ea9561a2_3_21: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185" name="Google Shape;185;g305ea9561a2_3_21: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10</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94" name="Google Shape;194;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5:notes"/>
          <p:cNvSpPr txBox="1">
            <a:spLocks noGrp="1"/>
          </p:cNvSpPr>
          <p:nvPr>
            <p:ph type="body" idx="1"/>
          </p:nvPr>
        </p:nvSpPr>
        <p:spPr>
          <a:xfrm>
            <a:off x="685800" y="4401256"/>
            <a:ext cx="5486400" cy="3599744"/>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203" name="Google Shape;203;p5:notes"/>
          <p:cNvSpPr txBox="1">
            <a:spLocks noGrp="1"/>
          </p:cNvSpPr>
          <p:nvPr>
            <p:ph type="sldNum" idx="12"/>
          </p:nvPr>
        </p:nvSpPr>
        <p:spPr>
          <a:xfrm>
            <a:off x="3884414" y="8685389"/>
            <a:ext cx="2971800" cy="458611"/>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12</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19" name="Google Shape;219;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34" name="Google Shape;234;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53" name="Google Shape;253;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4" name="Google Shape;274;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88" name="Google Shape;288;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307" name="Google Shape;307;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328" name="Google Shape;328;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05ea9561a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305ea9561a2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05ea9561a2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305ea9561a2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5:notes"/>
          <p:cNvSpPr txBox="1">
            <a:spLocks noGrp="1"/>
          </p:cNvSpPr>
          <p:nvPr>
            <p:ph type="body" idx="1"/>
          </p:nvPr>
        </p:nvSpPr>
        <p:spPr>
          <a:xfrm>
            <a:off x="685800" y="4401256"/>
            <a:ext cx="5486400" cy="3599744"/>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370" name="Google Shape;370;p15:notes"/>
          <p:cNvSpPr txBox="1">
            <a:spLocks noGrp="1"/>
          </p:cNvSpPr>
          <p:nvPr>
            <p:ph type="sldNum" idx="12"/>
          </p:nvPr>
        </p:nvSpPr>
        <p:spPr>
          <a:xfrm>
            <a:off x="3884414" y="8685389"/>
            <a:ext cx="2971800" cy="458611"/>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23</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401256"/>
            <a:ext cx="5486400" cy="3599744"/>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118" name="Google Shape;118;p3:notes"/>
          <p:cNvSpPr txBox="1">
            <a:spLocks noGrp="1"/>
          </p:cNvSpPr>
          <p:nvPr>
            <p:ph type="sldNum" idx="12"/>
          </p:nvPr>
        </p:nvSpPr>
        <p:spPr>
          <a:xfrm>
            <a:off x="3884414" y="8685389"/>
            <a:ext cx="2971800" cy="458611"/>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3</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4:notes"/>
          <p:cNvSpPr txBox="1">
            <a:spLocks noGrp="1"/>
          </p:cNvSpPr>
          <p:nvPr>
            <p:ph type="body" idx="1"/>
          </p:nvPr>
        </p:nvSpPr>
        <p:spPr>
          <a:xfrm>
            <a:off x="685800" y="4401256"/>
            <a:ext cx="5486400" cy="3599744"/>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140" name="Google Shape;140;p4:notes"/>
          <p:cNvSpPr txBox="1">
            <a:spLocks noGrp="1"/>
          </p:cNvSpPr>
          <p:nvPr>
            <p:ph type="sldNum" idx="12"/>
          </p:nvPr>
        </p:nvSpPr>
        <p:spPr>
          <a:xfrm>
            <a:off x="3884414" y="8685389"/>
            <a:ext cx="2971800" cy="458611"/>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4</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05ea9561a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305ea9561a2_0_0: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148" name="Google Shape;148;g305ea9561a2_0_0: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5</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05ea9561a2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305ea9561a2_0_7: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154" name="Google Shape;154;g305ea9561a2_0_7: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6</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05ea9561a2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305ea9561a2_0_14: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163" name="Google Shape;163;g305ea9561a2_0_14: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7</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05ea9561a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305ea9561a2_0_21: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169" name="Google Shape;169;g305ea9561a2_0_21: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8</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05ea9561a2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305ea9561a2_3_5: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lnSpc>
                <a:spcPct val="100000"/>
              </a:lnSpc>
              <a:spcBef>
                <a:spcPts val="0"/>
              </a:spcBef>
              <a:spcAft>
                <a:spcPts val="0"/>
              </a:spcAft>
              <a:buSzPts val="1100"/>
              <a:buNone/>
            </a:pPr>
            <a:endParaRPr sz="800"/>
          </a:p>
        </p:txBody>
      </p:sp>
      <p:sp>
        <p:nvSpPr>
          <p:cNvPr id="176" name="Google Shape;176;g305ea9561a2_3_5: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Arial"/>
                <a:ea typeface="Arial"/>
                <a:cs typeface="Arial"/>
                <a:sym typeface="Arial"/>
              </a:rPr>
              <a:t>9</a:t>
            </a:fld>
            <a:endParaRPr sz="8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sz="5000" b="0" i="0">
                <a:solidFill>
                  <a:schemeClr val="dk1"/>
                </a:solidFill>
                <a:latin typeface="Arial"/>
                <a:ea typeface="Arial"/>
                <a:cs typeface="Arial"/>
                <a:sym typeface="Aria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 name="Google Shape;13;p2"/>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sz="6000" b="0" i="0">
                <a:solidFill>
                  <a:schemeClr val="lt1"/>
                </a:solidFill>
                <a:latin typeface="Arial"/>
                <a:ea typeface="Arial"/>
                <a:cs typeface="Arial"/>
                <a:sym typeface="Aria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 name="Google Shape;14;p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 name="Google Shape;15;p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 name="Google Shape;16;p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44"/>
        <p:cNvGrpSpPr/>
        <p:nvPr/>
      </p:nvGrpSpPr>
      <p:grpSpPr>
        <a:xfrm>
          <a:off x="0" y="0"/>
          <a:ext cx="0" cy="0"/>
          <a:chOff x="0" y="0"/>
          <a:chExt cx="0" cy="0"/>
        </a:xfrm>
      </p:grpSpPr>
      <p:sp>
        <p:nvSpPr>
          <p:cNvPr id="45" name="Google Shape;45;p11"/>
          <p:cNvSpPr/>
          <p:nvPr/>
        </p:nvSpPr>
        <p:spPr>
          <a:xfrm>
            <a:off x="0" y="0"/>
            <a:ext cx="9144000" cy="5143500"/>
          </a:xfrm>
          <a:prstGeom prst="rect">
            <a:avLst/>
          </a:prstGeom>
          <a:solidFill>
            <a:srgbClr val="EB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1"/>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47"/>
        <p:cNvGrpSpPr/>
        <p:nvPr/>
      </p:nvGrpSpPr>
      <p:grpSpPr>
        <a:xfrm>
          <a:off x="0" y="0"/>
          <a:ext cx="0" cy="0"/>
          <a:chOff x="0" y="0"/>
          <a:chExt cx="0" cy="0"/>
        </a:xfrm>
      </p:grpSpPr>
      <p:sp>
        <p:nvSpPr>
          <p:cNvPr id="48" name="Google Shape;48;p12"/>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9" name="Google Shape;49;p12"/>
          <p:cNvSpPr/>
          <p:nvPr/>
        </p:nvSpPr>
        <p:spPr>
          <a:xfrm>
            <a:off x="360057" y="4539809"/>
            <a:ext cx="8425180" cy="4763"/>
          </a:xfrm>
          <a:custGeom>
            <a:avLst/>
            <a:gdLst/>
            <a:ahLst/>
            <a:cxnLst/>
            <a:rect l="l" t="t" r="r" b="b"/>
            <a:pathLst>
              <a:path w="16850360" h="9525" extrusionOk="0">
                <a:moveTo>
                  <a:pt x="0" y="9515"/>
                </a:moveTo>
                <a:lnTo>
                  <a:pt x="16849841" y="0"/>
                </a:lnTo>
              </a:path>
            </a:pathLst>
          </a:custGeom>
          <a:noFill/>
          <a:ln w="190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pic>
        <p:nvPicPr>
          <p:cNvPr id="50" name="Google Shape;50;p12"/>
          <p:cNvPicPr preferRelativeResize="0"/>
          <p:nvPr/>
        </p:nvPicPr>
        <p:blipFill rotWithShape="1">
          <a:blip r:embed="rId2">
            <a:alphaModFix/>
          </a:blip>
          <a:srcRect/>
          <a:stretch/>
        </p:blipFill>
        <p:spPr>
          <a:xfrm>
            <a:off x="259609" y="1881382"/>
            <a:ext cx="2160873" cy="2378809"/>
          </a:xfrm>
          <a:prstGeom prst="rect">
            <a:avLst/>
          </a:prstGeom>
          <a:noFill/>
          <a:ln>
            <a:noFill/>
          </a:ln>
        </p:spPr>
      </p:pic>
      <p:pic>
        <p:nvPicPr>
          <p:cNvPr id="51" name="Google Shape;51;p12"/>
          <p:cNvPicPr preferRelativeResize="0"/>
          <p:nvPr/>
        </p:nvPicPr>
        <p:blipFill rotWithShape="1">
          <a:blip r:embed="rId3">
            <a:alphaModFix/>
          </a:blip>
          <a:srcRect/>
          <a:stretch/>
        </p:blipFill>
        <p:spPr>
          <a:xfrm>
            <a:off x="879699" y="2071558"/>
            <a:ext cx="765951" cy="764258"/>
          </a:xfrm>
          <a:prstGeom prst="rect">
            <a:avLst/>
          </a:prstGeom>
          <a:noFill/>
          <a:ln>
            <a:noFill/>
          </a:ln>
        </p:spPr>
      </p:pic>
      <p:sp>
        <p:nvSpPr>
          <p:cNvPr id="52" name="Google Shape;52;p12"/>
          <p:cNvSpPr/>
          <p:nvPr/>
        </p:nvSpPr>
        <p:spPr>
          <a:xfrm>
            <a:off x="517366" y="3478060"/>
            <a:ext cx="1380173" cy="808038"/>
          </a:xfrm>
          <a:custGeom>
            <a:avLst/>
            <a:gdLst/>
            <a:ahLst/>
            <a:cxnLst/>
            <a:rect l="l" t="t" r="r" b="b"/>
            <a:pathLst>
              <a:path w="2760345" h="1616075" extrusionOk="0">
                <a:moveTo>
                  <a:pt x="877862" y="1487043"/>
                </a:moveTo>
                <a:lnTo>
                  <a:pt x="871308" y="1441361"/>
                </a:lnTo>
                <a:lnTo>
                  <a:pt x="857758" y="1398498"/>
                </a:lnTo>
                <a:lnTo>
                  <a:pt x="848118" y="1378102"/>
                </a:lnTo>
                <a:lnTo>
                  <a:pt x="838161" y="1354010"/>
                </a:lnTo>
                <a:lnTo>
                  <a:pt x="833221" y="1329474"/>
                </a:lnTo>
                <a:lnTo>
                  <a:pt x="832726" y="1304480"/>
                </a:lnTo>
                <a:lnTo>
                  <a:pt x="836104" y="1279017"/>
                </a:lnTo>
                <a:lnTo>
                  <a:pt x="838708" y="1266532"/>
                </a:lnTo>
                <a:lnTo>
                  <a:pt x="854748" y="1196784"/>
                </a:lnTo>
                <a:lnTo>
                  <a:pt x="861999" y="1164272"/>
                </a:lnTo>
                <a:lnTo>
                  <a:pt x="863282" y="1157554"/>
                </a:lnTo>
                <a:lnTo>
                  <a:pt x="864260" y="1150747"/>
                </a:lnTo>
                <a:lnTo>
                  <a:pt x="864844" y="1143914"/>
                </a:lnTo>
                <a:lnTo>
                  <a:pt x="864895" y="1137119"/>
                </a:lnTo>
                <a:lnTo>
                  <a:pt x="861695" y="1118831"/>
                </a:lnTo>
                <a:lnTo>
                  <a:pt x="823226" y="1087602"/>
                </a:lnTo>
                <a:lnTo>
                  <a:pt x="780288" y="1084084"/>
                </a:lnTo>
                <a:lnTo>
                  <a:pt x="747903" y="1083932"/>
                </a:lnTo>
                <a:lnTo>
                  <a:pt x="683133" y="1084110"/>
                </a:lnTo>
                <a:lnTo>
                  <a:pt x="635050" y="1084961"/>
                </a:lnTo>
                <a:lnTo>
                  <a:pt x="588111" y="1088707"/>
                </a:lnTo>
                <a:lnTo>
                  <a:pt x="535990" y="1096822"/>
                </a:lnTo>
                <a:lnTo>
                  <a:pt x="509790" y="1100023"/>
                </a:lnTo>
                <a:lnTo>
                  <a:pt x="464058" y="1103287"/>
                </a:lnTo>
                <a:lnTo>
                  <a:pt x="426389" y="1141539"/>
                </a:lnTo>
                <a:lnTo>
                  <a:pt x="416750" y="1187081"/>
                </a:lnTo>
                <a:lnTo>
                  <a:pt x="417131" y="1205623"/>
                </a:lnTo>
                <a:lnTo>
                  <a:pt x="422287" y="1261211"/>
                </a:lnTo>
                <a:lnTo>
                  <a:pt x="431571" y="1315516"/>
                </a:lnTo>
                <a:lnTo>
                  <a:pt x="423100" y="1324762"/>
                </a:lnTo>
                <a:lnTo>
                  <a:pt x="413905" y="1330375"/>
                </a:lnTo>
                <a:lnTo>
                  <a:pt x="404444" y="1333868"/>
                </a:lnTo>
                <a:lnTo>
                  <a:pt x="395147" y="1336763"/>
                </a:lnTo>
                <a:lnTo>
                  <a:pt x="303161" y="1368425"/>
                </a:lnTo>
                <a:lnTo>
                  <a:pt x="165011" y="1415453"/>
                </a:lnTo>
                <a:lnTo>
                  <a:pt x="108115" y="1436865"/>
                </a:lnTo>
                <a:lnTo>
                  <a:pt x="53492" y="1463484"/>
                </a:lnTo>
                <a:lnTo>
                  <a:pt x="13144" y="1496441"/>
                </a:lnTo>
                <a:lnTo>
                  <a:pt x="0" y="1533575"/>
                </a:lnTo>
                <a:lnTo>
                  <a:pt x="1422" y="1554734"/>
                </a:lnTo>
                <a:lnTo>
                  <a:pt x="33959" y="1597355"/>
                </a:lnTo>
                <a:lnTo>
                  <a:pt x="78549" y="1609877"/>
                </a:lnTo>
                <a:lnTo>
                  <a:pt x="154863" y="1615414"/>
                </a:lnTo>
                <a:lnTo>
                  <a:pt x="203923" y="1616049"/>
                </a:lnTo>
                <a:lnTo>
                  <a:pt x="252945" y="1615262"/>
                </a:lnTo>
                <a:lnTo>
                  <a:pt x="301929" y="1613357"/>
                </a:lnTo>
                <a:lnTo>
                  <a:pt x="350888" y="1610677"/>
                </a:lnTo>
                <a:lnTo>
                  <a:pt x="448792" y="1604340"/>
                </a:lnTo>
                <a:lnTo>
                  <a:pt x="552551" y="1597850"/>
                </a:lnTo>
                <a:lnTo>
                  <a:pt x="607339" y="1593773"/>
                </a:lnTo>
                <a:lnTo>
                  <a:pt x="716876" y="1585226"/>
                </a:lnTo>
                <a:lnTo>
                  <a:pt x="758050" y="1582750"/>
                </a:lnTo>
                <a:lnTo>
                  <a:pt x="796899" y="1577365"/>
                </a:lnTo>
                <a:lnTo>
                  <a:pt x="847636" y="1557807"/>
                </a:lnTo>
                <a:lnTo>
                  <a:pt x="875423" y="1516227"/>
                </a:lnTo>
                <a:lnTo>
                  <a:pt x="877862" y="1487043"/>
                </a:lnTo>
                <a:close/>
              </a:path>
              <a:path w="2760345" h="1616075" extrusionOk="0">
                <a:moveTo>
                  <a:pt x="2759735" y="705904"/>
                </a:moveTo>
                <a:lnTo>
                  <a:pt x="2759633" y="668820"/>
                </a:lnTo>
                <a:lnTo>
                  <a:pt x="2757894" y="567207"/>
                </a:lnTo>
                <a:lnTo>
                  <a:pt x="2756509" y="465607"/>
                </a:lnTo>
                <a:lnTo>
                  <a:pt x="2756128" y="414807"/>
                </a:lnTo>
                <a:lnTo>
                  <a:pt x="2756052" y="364007"/>
                </a:lnTo>
                <a:lnTo>
                  <a:pt x="2756331" y="313207"/>
                </a:lnTo>
                <a:lnTo>
                  <a:pt x="2757055" y="262394"/>
                </a:lnTo>
                <a:lnTo>
                  <a:pt x="2758275" y="211582"/>
                </a:lnTo>
                <a:lnTo>
                  <a:pt x="2758694" y="186207"/>
                </a:lnTo>
                <a:lnTo>
                  <a:pt x="2757601" y="135420"/>
                </a:lnTo>
                <a:lnTo>
                  <a:pt x="2754757" y="94564"/>
                </a:lnTo>
                <a:lnTo>
                  <a:pt x="2745041" y="48818"/>
                </a:lnTo>
                <a:lnTo>
                  <a:pt x="2713469" y="8064"/>
                </a:lnTo>
                <a:lnTo>
                  <a:pt x="2689568" y="0"/>
                </a:lnTo>
                <a:lnTo>
                  <a:pt x="2662174" y="1092"/>
                </a:lnTo>
                <a:lnTo>
                  <a:pt x="2618219" y="16929"/>
                </a:lnTo>
                <a:lnTo>
                  <a:pt x="2567292" y="41871"/>
                </a:lnTo>
                <a:lnTo>
                  <a:pt x="2517025" y="68072"/>
                </a:lnTo>
                <a:lnTo>
                  <a:pt x="2493137" y="79590"/>
                </a:lnTo>
                <a:lnTo>
                  <a:pt x="2468562" y="88531"/>
                </a:lnTo>
                <a:lnTo>
                  <a:pt x="2443200" y="94856"/>
                </a:lnTo>
                <a:lnTo>
                  <a:pt x="2416899" y="98577"/>
                </a:lnTo>
                <a:lnTo>
                  <a:pt x="2397480" y="100660"/>
                </a:lnTo>
                <a:lnTo>
                  <a:pt x="2378113" y="103454"/>
                </a:lnTo>
                <a:lnTo>
                  <a:pt x="2339810" y="111252"/>
                </a:lnTo>
                <a:lnTo>
                  <a:pt x="2290330" y="140804"/>
                </a:lnTo>
                <a:lnTo>
                  <a:pt x="2268436" y="194322"/>
                </a:lnTo>
                <a:lnTo>
                  <a:pt x="2264880" y="241096"/>
                </a:lnTo>
                <a:lnTo>
                  <a:pt x="2264245" y="264528"/>
                </a:lnTo>
                <a:lnTo>
                  <a:pt x="2264803" y="287870"/>
                </a:lnTo>
                <a:lnTo>
                  <a:pt x="2270683" y="359892"/>
                </a:lnTo>
                <a:lnTo>
                  <a:pt x="2278392" y="431812"/>
                </a:lnTo>
                <a:lnTo>
                  <a:pt x="2286330" y="480644"/>
                </a:lnTo>
                <a:lnTo>
                  <a:pt x="2301214" y="519760"/>
                </a:lnTo>
                <a:lnTo>
                  <a:pt x="2340737" y="545515"/>
                </a:lnTo>
                <a:lnTo>
                  <a:pt x="2368435" y="543496"/>
                </a:lnTo>
                <a:lnTo>
                  <a:pt x="2408872" y="529844"/>
                </a:lnTo>
                <a:lnTo>
                  <a:pt x="2448407" y="512838"/>
                </a:lnTo>
                <a:lnTo>
                  <a:pt x="2487739" y="491972"/>
                </a:lnTo>
                <a:lnTo>
                  <a:pt x="2491968" y="501573"/>
                </a:lnTo>
                <a:lnTo>
                  <a:pt x="2495664" y="508215"/>
                </a:lnTo>
                <a:lnTo>
                  <a:pt x="2536393" y="638251"/>
                </a:lnTo>
                <a:lnTo>
                  <a:pt x="2553119" y="685253"/>
                </a:lnTo>
                <a:lnTo>
                  <a:pt x="2572740" y="730961"/>
                </a:lnTo>
                <a:lnTo>
                  <a:pt x="2594686" y="775627"/>
                </a:lnTo>
                <a:lnTo>
                  <a:pt x="2618333" y="819505"/>
                </a:lnTo>
                <a:lnTo>
                  <a:pt x="2646515" y="861707"/>
                </a:lnTo>
                <a:lnTo>
                  <a:pt x="2695257" y="893889"/>
                </a:lnTo>
                <a:lnTo>
                  <a:pt x="2717177" y="891959"/>
                </a:lnTo>
                <a:lnTo>
                  <a:pt x="2748229" y="859205"/>
                </a:lnTo>
                <a:lnTo>
                  <a:pt x="2756230" y="817181"/>
                </a:lnTo>
                <a:lnTo>
                  <a:pt x="2758973" y="743000"/>
                </a:lnTo>
                <a:lnTo>
                  <a:pt x="2759735" y="705904"/>
                </a:lnTo>
                <a:close/>
              </a:path>
            </a:pathLst>
          </a:custGeom>
          <a:solidFill>
            <a:srgbClr val="AC6B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53" name="Google Shape;53;p12"/>
          <p:cNvSpPr/>
          <p:nvPr/>
        </p:nvSpPr>
        <p:spPr>
          <a:xfrm>
            <a:off x="500513" y="3453727"/>
            <a:ext cx="1411605" cy="847090"/>
          </a:xfrm>
          <a:custGeom>
            <a:avLst/>
            <a:gdLst/>
            <a:ahLst/>
            <a:cxnLst/>
            <a:rect l="l" t="t" r="r" b="b"/>
            <a:pathLst>
              <a:path w="2823210" h="1694179" extrusionOk="0">
                <a:moveTo>
                  <a:pt x="698334" y="1357541"/>
                </a:moveTo>
                <a:lnTo>
                  <a:pt x="669404" y="1326502"/>
                </a:lnTo>
                <a:lnTo>
                  <a:pt x="613219" y="1320241"/>
                </a:lnTo>
                <a:lnTo>
                  <a:pt x="585876" y="1321828"/>
                </a:lnTo>
                <a:lnTo>
                  <a:pt x="558736" y="1325638"/>
                </a:lnTo>
                <a:lnTo>
                  <a:pt x="522389" y="1333588"/>
                </a:lnTo>
                <a:lnTo>
                  <a:pt x="513067" y="1334604"/>
                </a:lnTo>
                <a:lnTo>
                  <a:pt x="503618" y="1334274"/>
                </a:lnTo>
                <a:lnTo>
                  <a:pt x="493750" y="1332255"/>
                </a:lnTo>
                <a:lnTo>
                  <a:pt x="474459" y="1329283"/>
                </a:lnTo>
                <a:lnTo>
                  <a:pt x="456311" y="1331849"/>
                </a:lnTo>
                <a:lnTo>
                  <a:pt x="440156" y="1339875"/>
                </a:lnTo>
                <a:lnTo>
                  <a:pt x="426834" y="1353324"/>
                </a:lnTo>
                <a:lnTo>
                  <a:pt x="415632" y="1365440"/>
                </a:lnTo>
                <a:lnTo>
                  <a:pt x="403009" y="1373771"/>
                </a:lnTo>
                <a:lnTo>
                  <a:pt x="389216" y="1379537"/>
                </a:lnTo>
                <a:lnTo>
                  <a:pt x="374523" y="1383957"/>
                </a:lnTo>
                <a:lnTo>
                  <a:pt x="348869" y="1390459"/>
                </a:lnTo>
                <a:lnTo>
                  <a:pt x="340398" y="1392885"/>
                </a:lnTo>
                <a:lnTo>
                  <a:pt x="280492" y="1411401"/>
                </a:lnTo>
                <a:lnTo>
                  <a:pt x="221030" y="1431124"/>
                </a:lnTo>
                <a:lnTo>
                  <a:pt x="177215" y="1456359"/>
                </a:lnTo>
                <a:lnTo>
                  <a:pt x="163220" y="1487093"/>
                </a:lnTo>
                <a:lnTo>
                  <a:pt x="167119" y="1501876"/>
                </a:lnTo>
                <a:lnTo>
                  <a:pt x="174498" y="1514195"/>
                </a:lnTo>
                <a:lnTo>
                  <a:pt x="184823" y="1524127"/>
                </a:lnTo>
                <a:lnTo>
                  <a:pt x="197573" y="1531772"/>
                </a:lnTo>
                <a:lnTo>
                  <a:pt x="211150" y="1535747"/>
                </a:lnTo>
                <a:lnTo>
                  <a:pt x="224282" y="1535049"/>
                </a:lnTo>
                <a:lnTo>
                  <a:pt x="258686" y="1510512"/>
                </a:lnTo>
                <a:lnTo>
                  <a:pt x="268439" y="1498942"/>
                </a:lnTo>
                <a:lnTo>
                  <a:pt x="271627" y="1499362"/>
                </a:lnTo>
                <a:lnTo>
                  <a:pt x="274701" y="1498841"/>
                </a:lnTo>
                <a:lnTo>
                  <a:pt x="276542" y="1500111"/>
                </a:lnTo>
                <a:lnTo>
                  <a:pt x="294995" y="1508569"/>
                </a:lnTo>
                <a:lnTo>
                  <a:pt x="311988" y="1508391"/>
                </a:lnTo>
                <a:lnTo>
                  <a:pt x="327875" y="1501394"/>
                </a:lnTo>
                <a:lnTo>
                  <a:pt x="343001" y="1489341"/>
                </a:lnTo>
                <a:lnTo>
                  <a:pt x="348627" y="1484249"/>
                </a:lnTo>
                <a:lnTo>
                  <a:pt x="365785" y="1469732"/>
                </a:lnTo>
                <a:lnTo>
                  <a:pt x="386613" y="1478356"/>
                </a:lnTo>
                <a:lnTo>
                  <a:pt x="393039" y="1480502"/>
                </a:lnTo>
                <a:lnTo>
                  <a:pt x="405066" y="1482407"/>
                </a:lnTo>
                <a:lnTo>
                  <a:pt x="416179" y="1480947"/>
                </a:lnTo>
                <a:lnTo>
                  <a:pt x="443966" y="1454531"/>
                </a:lnTo>
                <a:lnTo>
                  <a:pt x="451180" y="1445069"/>
                </a:lnTo>
                <a:lnTo>
                  <a:pt x="460032" y="1440027"/>
                </a:lnTo>
                <a:lnTo>
                  <a:pt x="470039" y="1438986"/>
                </a:lnTo>
                <a:lnTo>
                  <a:pt x="480720" y="1441526"/>
                </a:lnTo>
                <a:lnTo>
                  <a:pt x="517677" y="1459255"/>
                </a:lnTo>
                <a:lnTo>
                  <a:pt x="561454" y="1487068"/>
                </a:lnTo>
                <a:lnTo>
                  <a:pt x="572122" y="1494040"/>
                </a:lnTo>
                <a:lnTo>
                  <a:pt x="584403" y="1500466"/>
                </a:lnTo>
                <a:lnTo>
                  <a:pt x="597255" y="1504632"/>
                </a:lnTo>
                <a:lnTo>
                  <a:pt x="610654" y="1506423"/>
                </a:lnTo>
                <a:lnTo>
                  <a:pt x="624598" y="1505686"/>
                </a:lnTo>
                <a:lnTo>
                  <a:pt x="644156" y="1498460"/>
                </a:lnTo>
                <a:lnTo>
                  <a:pt x="655789" y="1484922"/>
                </a:lnTo>
                <a:lnTo>
                  <a:pt x="658380" y="1467294"/>
                </a:lnTo>
                <a:lnTo>
                  <a:pt x="650824" y="1447774"/>
                </a:lnTo>
                <a:lnTo>
                  <a:pt x="622998" y="1421307"/>
                </a:lnTo>
                <a:lnTo>
                  <a:pt x="615619" y="1418590"/>
                </a:lnTo>
                <a:lnTo>
                  <a:pt x="608952" y="1414995"/>
                </a:lnTo>
                <a:lnTo>
                  <a:pt x="608469" y="1406867"/>
                </a:lnTo>
                <a:lnTo>
                  <a:pt x="630542" y="1403311"/>
                </a:lnTo>
                <a:lnTo>
                  <a:pt x="637755" y="1401584"/>
                </a:lnTo>
                <a:lnTo>
                  <a:pt x="660361" y="1395285"/>
                </a:lnTo>
                <a:lnTo>
                  <a:pt x="671322" y="1391399"/>
                </a:lnTo>
                <a:lnTo>
                  <a:pt x="681545" y="1386319"/>
                </a:lnTo>
                <a:lnTo>
                  <a:pt x="694664" y="1373225"/>
                </a:lnTo>
                <a:lnTo>
                  <a:pt x="698334" y="1357541"/>
                </a:lnTo>
                <a:close/>
              </a:path>
              <a:path w="2823210" h="1694179" extrusionOk="0">
                <a:moveTo>
                  <a:pt x="933665" y="1558429"/>
                </a:moveTo>
                <a:lnTo>
                  <a:pt x="929919" y="1533740"/>
                </a:lnTo>
                <a:lnTo>
                  <a:pt x="919492" y="1517129"/>
                </a:lnTo>
                <a:lnTo>
                  <a:pt x="901941" y="1508239"/>
                </a:lnTo>
                <a:lnTo>
                  <a:pt x="876808" y="1506740"/>
                </a:lnTo>
                <a:lnTo>
                  <a:pt x="861225" y="1508645"/>
                </a:lnTo>
                <a:lnTo>
                  <a:pt x="846023" y="1512062"/>
                </a:lnTo>
                <a:lnTo>
                  <a:pt x="831189" y="1516964"/>
                </a:lnTo>
                <a:lnTo>
                  <a:pt x="816737" y="1523301"/>
                </a:lnTo>
                <a:lnTo>
                  <a:pt x="732078" y="1564208"/>
                </a:lnTo>
                <a:lnTo>
                  <a:pt x="717219" y="1569859"/>
                </a:lnTo>
                <a:lnTo>
                  <a:pt x="702627" y="1571726"/>
                </a:lnTo>
                <a:lnTo>
                  <a:pt x="687997" y="1569402"/>
                </a:lnTo>
                <a:lnTo>
                  <a:pt x="640600" y="1547888"/>
                </a:lnTo>
                <a:lnTo>
                  <a:pt x="607707" y="1542846"/>
                </a:lnTo>
                <a:lnTo>
                  <a:pt x="574789" y="1547177"/>
                </a:lnTo>
                <a:lnTo>
                  <a:pt x="542290" y="1560652"/>
                </a:lnTo>
                <a:lnTo>
                  <a:pt x="506742" y="1576565"/>
                </a:lnTo>
                <a:lnTo>
                  <a:pt x="470268" y="1585709"/>
                </a:lnTo>
                <a:lnTo>
                  <a:pt x="432854" y="1588985"/>
                </a:lnTo>
                <a:lnTo>
                  <a:pt x="394487" y="1587322"/>
                </a:lnTo>
                <a:lnTo>
                  <a:pt x="384086" y="1586242"/>
                </a:lnTo>
                <a:lnTo>
                  <a:pt x="330885" y="1583880"/>
                </a:lnTo>
                <a:lnTo>
                  <a:pt x="282917" y="1582331"/>
                </a:lnTo>
                <a:lnTo>
                  <a:pt x="234975" y="1583270"/>
                </a:lnTo>
                <a:lnTo>
                  <a:pt x="187071" y="1588528"/>
                </a:lnTo>
                <a:lnTo>
                  <a:pt x="166458" y="1590306"/>
                </a:lnTo>
                <a:lnTo>
                  <a:pt x="146723" y="1588249"/>
                </a:lnTo>
                <a:lnTo>
                  <a:pt x="127723" y="1582051"/>
                </a:lnTo>
                <a:lnTo>
                  <a:pt x="98679" y="1565033"/>
                </a:lnTo>
                <a:lnTo>
                  <a:pt x="86944" y="1560106"/>
                </a:lnTo>
                <a:lnTo>
                  <a:pt x="74625" y="1556372"/>
                </a:lnTo>
                <a:lnTo>
                  <a:pt x="62230" y="1553591"/>
                </a:lnTo>
                <a:lnTo>
                  <a:pt x="44805" y="1553629"/>
                </a:lnTo>
                <a:lnTo>
                  <a:pt x="28397" y="1559725"/>
                </a:lnTo>
                <a:lnTo>
                  <a:pt x="14414" y="1570647"/>
                </a:lnTo>
                <a:lnTo>
                  <a:pt x="4241" y="1585201"/>
                </a:lnTo>
                <a:lnTo>
                  <a:pt x="0" y="1599399"/>
                </a:lnTo>
                <a:lnTo>
                  <a:pt x="838" y="1614004"/>
                </a:lnTo>
                <a:lnTo>
                  <a:pt x="27254" y="1649336"/>
                </a:lnTo>
                <a:lnTo>
                  <a:pt x="73952" y="1672882"/>
                </a:lnTo>
                <a:lnTo>
                  <a:pt x="125374" y="1684007"/>
                </a:lnTo>
                <a:lnTo>
                  <a:pt x="165544" y="1687131"/>
                </a:lnTo>
                <a:lnTo>
                  <a:pt x="206311" y="1689519"/>
                </a:lnTo>
                <a:lnTo>
                  <a:pt x="291795" y="1693875"/>
                </a:lnTo>
                <a:lnTo>
                  <a:pt x="390639" y="1689582"/>
                </a:lnTo>
                <a:lnTo>
                  <a:pt x="441871" y="1686801"/>
                </a:lnTo>
                <a:lnTo>
                  <a:pt x="493509" y="1682546"/>
                </a:lnTo>
                <a:lnTo>
                  <a:pt x="542239" y="1677530"/>
                </a:lnTo>
                <a:lnTo>
                  <a:pt x="590969" y="1672844"/>
                </a:lnTo>
                <a:lnTo>
                  <a:pt x="639775" y="1669161"/>
                </a:lnTo>
                <a:lnTo>
                  <a:pt x="688784" y="1667167"/>
                </a:lnTo>
                <a:lnTo>
                  <a:pt x="735761" y="1664601"/>
                </a:lnTo>
                <a:lnTo>
                  <a:pt x="782370" y="1658797"/>
                </a:lnTo>
                <a:lnTo>
                  <a:pt x="828522" y="1649945"/>
                </a:lnTo>
                <a:lnTo>
                  <a:pt x="874179" y="1638249"/>
                </a:lnTo>
                <a:lnTo>
                  <a:pt x="920775" y="1610194"/>
                </a:lnTo>
                <a:lnTo>
                  <a:pt x="930922" y="1587804"/>
                </a:lnTo>
                <a:lnTo>
                  <a:pt x="933665" y="1558429"/>
                </a:lnTo>
                <a:close/>
              </a:path>
              <a:path w="2823210" h="1694179" extrusionOk="0">
                <a:moveTo>
                  <a:pt x="2822689" y="77749"/>
                </a:moveTo>
                <a:lnTo>
                  <a:pt x="2811716" y="27813"/>
                </a:lnTo>
                <a:lnTo>
                  <a:pt x="2779242" y="2070"/>
                </a:lnTo>
                <a:lnTo>
                  <a:pt x="2758173" y="0"/>
                </a:lnTo>
                <a:lnTo>
                  <a:pt x="2734970" y="3644"/>
                </a:lnTo>
                <a:lnTo>
                  <a:pt x="2691434" y="19786"/>
                </a:lnTo>
                <a:lnTo>
                  <a:pt x="2655963" y="50622"/>
                </a:lnTo>
                <a:lnTo>
                  <a:pt x="2648216" y="70065"/>
                </a:lnTo>
                <a:lnTo>
                  <a:pt x="2648686" y="91109"/>
                </a:lnTo>
                <a:lnTo>
                  <a:pt x="2657398" y="113372"/>
                </a:lnTo>
                <a:lnTo>
                  <a:pt x="2663952" y="124218"/>
                </a:lnTo>
                <a:lnTo>
                  <a:pt x="2685288" y="155829"/>
                </a:lnTo>
                <a:lnTo>
                  <a:pt x="2692539" y="168846"/>
                </a:lnTo>
                <a:lnTo>
                  <a:pt x="2697492" y="182486"/>
                </a:lnTo>
                <a:lnTo>
                  <a:pt x="2699893" y="196710"/>
                </a:lnTo>
                <a:lnTo>
                  <a:pt x="2699461" y="211467"/>
                </a:lnTo>
                <a:lnTo>
                  <a:pt x="2687409" y="280771"/>
                </a:lnTo>
                <a:lnTo>
                  <a:pt x="2678328" y="291312"/>
                </a:lnTo>
                <a:lnTo>
                  <a:pt x="2671368" y="290626"/>
                </a:lnTo>
                <a:lnTo>
                  <a:pt x="2664244" y="285762"/>
                </a:lnTo>
                <a:lnTo>
                  <a:pt x="2662440" y="283921"/>
                </a:lnTo>
                <a:lnTo>
                  <a:pt x="2661399" y="281330"/>
                </a:lnTo>
                <a:lnTo>
                  <a:pt x="2659634" y="279476"/>
                </a:lnTo>
                <a:lnTo>
                  <a:pt x="2646997" y="268795"/>
                </a:lnTo>
                <a:lnTo>
                  <a:pt x="2634691" y="264274"/>
                </a:lnTo>
                <a:lnTo>
                  <a:pt x="2622232" y="266128"/>
                </a:lnTo>
                <a:lnTo>
                  <a:pt x="2591422" y="292633"/>
                </a:lnTo>
                <a:lnTo>
                  <a:pt x="2566022" y="329539"/>
                </a:lnTo>
                <a:lnTo>
                  <a:pt x="2546718" y="363537"/>
                </a:lnTo>
                <a:lnTo>
                  <a:pt x="2534374" y="384771"/>
                </a:lnTo>
                <a:lnTo>
                  <a:pt x="2529306" y="387604"/>
                </a:lnTo>
                <a:lnTo>
                  <a:pt x="2522626" y="393573"/>
                </a:lnTo>
                <a:lnTo>
                  <a:pt x="2522855" y="357009"/>
                </a:lnTo>
                <a:lnTo>
                  <a:pt x="2516340" y="312127"/>
                </a:lnTo>
                <a:lnTo>
                  <a:pt x="2499283" y="297078"/>
                </a:lnTo>
                <a:lnTo>
                  <a:pt x="2488806" y="298958"/>
                </a:lnTo>
                <a:lnTo>
                  <a:pt x="2463419" y="341706"/>
                </a:lnTo>
                <a:lnTo>
                  <a:pt x="2451150" y="403326"/>
                </a:lnTo>
                <a:lnTo>
                  <a:pt x="2450935" y="452577"/>
                </a:lnTo>
                <a:lnTo>
                  <a:pt x="2457894" y="501446"/>
                </a:lnTo>
                <a:lnTo>
                  <a:pt x="2470861" y="549948"/>
                </a:lnTo>
                <a:lnTo>
                  <a:pt x="2472817" y="555967"/>
                </a:lnTo>
                <a:lnTo>
                  <a:pt x="2475712" y="562648"/>
                </a:lnTo>
                <a:lnTo>
                  <a:pt x="2480233" y="566762"/>
                </a:lnTo>
                <a:lnTo>
                  <a:pt x="2491295" y="579628"/>
                </a:lnTo>
                <a:lnTo>
                  <a:pt x="2499029" y="594004"/>
                </a:lnTo>
                <a:lnTo>
                  <a:pt x="2504630" y="609422"/>
                </a:lnTo>
                <a:lnTo>
                  <a:pt x="2513914" y="641324"/>
                </a:lnTo>
                <a:lnTo>
                  <a:pt x="2518816" y="657186"/>
                </a:lnTo>
                <a:lnTo>
                  <a:pt x="2536342" y="706996"/>
                </a:lnTo>
                <a:lnTo>
                  <a:pt x="2554592" y="741438"/>
                </a:lnTo>
                <a:lnTo>
                  <a:pt x="2585237" y="773899"/>
                </a:lnTo>
                <a:lnTo>
                  <a:pt x="2622397" y="792276"/>
                </a:lnTo>
                <a:lnTo>
                  <a:pt x="2631008" y="790422"/>
                </a:lnTo>
                <a:lnTo>
                  <a:pt x="2639225" y="785914"/>
                </a:lnTo>
                <a:lnTo>
                  <a:pt x="2646565" y="778954"/>
                </a:lnTo>
                <a:lnTo>
                  <a:pt x="2651353" y="770902"/>
                </a:lnTo>
                <a:lnTo>
                  <a:pt x="2653563" y="761796"/>
                </a:lnTo>
                <a:lnTo>
                  <a:pt x="2653169" y="751700"/>
                </a:lnTo>
                <a:lnTo>
                  <a:pt x="2652547" y="747877"/>
                </a:lnTo>
                <a:lnTo>
                  <a:pt x="2651239" y="744093"/>
                </a:lnTo>
                <a:lnTo>
                  <a:pt x="2649613" y="740575"/>
                </a:lnTo>
                <a:lnTo>
                  <a:pt x="2646451" y="731088"/>
                </a:lnTo>
                <a:lnTo>
                  <a:pt x="2645753" y="721753"/>
                </a:lnTo>
                <a:lnTo>
                  <a:pt x="2647365" y="712482"/>
                </a:lnTo>
                <a:lnTo>
                  <a:pt x="2651163" y="703160"/>
                </a:lnTo>
                <a:lnTo>
                  <a:pt x="2655671" y="689508"/>
                </a:lnTo>
                <a:lnTo>
                  <a:pt x="2642578" y="652640"/>
                </a:lnTo>
                <a:lnTo>
                  <a:pt x="2628836" y="638746"/>
                </a:lnTo>
                <a:lnTo>
                  <a:pt x="2617559" y="625144"/>
                </a:lnTo>
                <a:lnTo>
                  <a:pt x="2612504" y="610489"/>
                </a:lnTo>
                <a:lnTo>
                  <a:pt x="2613050" y="594918"/>
                </a:lnTo>
                <a:lnTo>
                  <a:pt x="2618575" y="578510"/>
                </a:lnTo>
                <a:lnTo>
                  <a:pt x="2620772" y="573786"/>
                </a:lnTo>
                <a:lnTo>
                  <a:pt x="2623629" y="569379"/>
                </a:lnTo>
                <a:lnTo>
                  <a:pt x="2625763" y="564642"/>
                </a:lnTo>
                <a:lnTo>
                  <a:pt x="2631960" y="544703"/>
                </a:lnTo>
                <a:lnTo>
                  <a:pt x="2630360" y="528891"/>
                </a:lnTo>
                <a:lnTo>
                  <a:pt x="2620695" y="516356"/>
                </a:lnTo>
                <a:lnTo>
                  <a:pt x="2602738" y="506222"/>
                </a:lnTo>
                <a:lnTo>
                  <a:pt x="2594483" y="503770"/>
                </a:lnTo>
                <a:lnTo>
                  <a:pt x="2585910" y="501497"/>
                </a:lnTo>
                <a:lnTo>
                  <a:pt x="2577922" y="497370"/>
                </a:lnTo>
                <a:lnTo>
                  <a:pt x="2571419" y="489292"/>
                </a:lnTo>
                <a:lnTo>
                  <a:pt x="2572423" y="481444"/>
                </a:lnTo>
                <a:lnTo>
                  <a:pt x="2574963" y="473722"/>
                </a:lnTo>
                <a:lnTo>
                  <a:pt x="2578722" y="466153"/>
                </a:lnTo>
                <a:lnTo>
                  <a:pt x="2583408" y="458787"/>
                </a:lnTo>
                <a:lnTo>
                  <a:pt x="2608427" y="422617"/>
                </a:lnTo>
                <a:lnTo>
                  <a:pt x="2634335" y="387032"/>
                </a:lnTo>
                <a:lnTo>
                  <a:pt x="2649944" y="362483"/>
                </a:lnTo>
                <a:lnTo>
                  <a:pt x="2662072" y="336194"/>
                </a:lnTo>
                <a:lnTo>
                  <a:pt x="2668917" y="307238"/>
                </a:lnTo>
                <a:lnTo>
                  <a:pt x="2669184" y="305015"/>
                </a:lnTo>
                <a:lnTo>
                  <a:pt x="2671140" y="302094"/>
                </a:lnTo>
                <a:lnTo>
                  <a:pt x="2676245" y="299745"/>
                </a:lnTo>
                <a:lnTo>
                  <a:pt x="2680068" y="299694"/>
                </a:lnTo>
                <a:lnTo>
                  <a:pt x="2684195" y="298945"/>
                </a:lnTo>
                <a:lnTo>
                  <a:pt x="2694762" y="335178"/>
                </a:lnTo>
                <a:lnTo>
                  <a:pt x="2700121" y="352983"/>
                </a:lnTo>
                <a:lnTo>
                  <a:pt x="2705951" y="370573"/>
                </a:lnTo>
                <a:lnTo>
                  <a:pt x="2714625" y="399770"/>
                </a:lnTo>
                <a:lnTo>
                  <a:pt x="2719984" y="429285"/>
                </a:lnTo>
                <a:lnTo>
                  <a:pt x="2722143" y="459244"/>
                </a:lnTo>
                <a:lnTo>
                  <a:pt x="2721203" y="489724"/>
                </a:lnTo>
                <a:lnTo>
                  <a:pt x="2717762" y="536498"/>
                </a:lnTo>
                <a:lnTo>
                  <a:pt x="2705227" y="735507"/>
                </a:lnTo>
                <a:lnTo>
                  <a:pt x="2700515" y="793940"/>
                </a:lnTo>
                <a:lnTo>
                  <a:pt x="2694165" y="844245"/>
                </a:lnTo>
                <a:lnTo>
                  <a:pt x="2678633" y="900760"/>
                </a:lnTo>
                <a:lnTo>
                  <a:pt x="2676817" y="908405"/>
                </a:lnTo>
                <a:lnTo>
                  <a:pt x="2675648" y="916190"/>
                </a:lnTo>
                <a:lnTo>
                  <a:pt x="2675102" y="923950"/>
                </a:lnTo>
                <a:lnTo>
                  <a:pt x="2679738" y="948880"/>
                </a:lnTo>
                <a:lnTo>
                  <a:pt x="2693746" y="966774"/>
                </a:lnTo>
                <a:lnTo>
                  <a:pt x="2714777" y="975944"/>
                </a:lnTo>
                <a:lnTo>
                  <a:pt x="2740418" y="974686"/>
                </a:lnTo>
                <a:lnTo>
                  <a:pt x="2777502" y="953173"/>
                </a:lnTo>
                <a:lnTo>
                  <a:pt x="2796108" y="915301"/>
                </a:lnTo>
                <a:lnTo>
                  <a:pt x="2803614" y="863168"/>
                </a:lnTo>
                <a:lnTo>
                  <a:pt x="2805061" y="814387"/>
                </a:lnTo>
                <a:lnTo>
                  <a:pt x="2805099" y="783107"/>
                </a:lnTo>
                <a:lnTo>
                  <a:pt x="2803906" y="666559"/>
                </a:lnTo>
                <a:lnTo>
                  <a:pt x="2803550" y="612609"/>
                </a:lnTo>
                <a:lnTo>
                  <a:pt x="2804020" y="558685"/>
                </a:lnTo>
                <a:lnTo>
                  <a:pt x="2805925" y="504774"/>
                </a:lnTo>
                <a:lnTo>
                  <a:pt x="2810624" y="441159"/>
                </a:lnTo>
                <a:lnTo>
                  <a:pt x="2811145" y="431393"/>
                </a:lnTo>
                <a:lnTo>
                  <a:pt x="2811462" y="421614"/>
                </a:lnTo>
                <a:lnTo>
                  <a:pt x="2812123" y="357733"/>
                </a:lnTo>
                <a:lnTo>
                  <a:pt x="2812923" y="303644"/>
                </a:lnTo>
                <a:lnTo>
                  <a:pt x="2814155" y="249567"/>
                </a:lnTo>
                <a:lnTo>
                  <a:pt x="2816021" y="195516"/>
                </a:lnTo>
                <a:lnTo>
                  <a:pt x="2818663" y="141490"/>
                </a:lnTo>
                <a:lnTo>
                  <a:pt x="2822244" y="87477"/>
                </a:lnTo>
                <a:lnTo>
                  <a:pt x="2822689" y="77749"/>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pic>
        <p:nvPicPr>
          <p:cNvPr id="54" name="Google Shape;54;p12"/>
          <p:cNvPicPr preferRelativeResize="0"/>
          <p:nvPr/>
        </p:nvPicPr>
        <p:blipFill rotWithShape="1">
          <a:blip r:embed="rId4">
            <a:alphaModFix/>
          </a:blip>
          <a:srcRect/>
          <a:stretch/>
        </p:blipFill>
        <p:spPr>
          <a:xfrm>
            <a:off x="855290" y="4275223"/>
            <a:ext cx="104078" cy="95222"/>
          </a:xfrm>
          <a:prstGeom prst="rect">
            <a:avLst/>
          </a:prstGeom>
          <a:noFill/>
          <a:ln>
            <a:noFill/>
          </a:ln>
        </p:spPr>
      </p:pic>
      <p:pic>
        <p:nvPicPr>
          <p:cNvPr id="55" name="Google Shape;55;p12"/>
          <p:cNvPicPr preferRelativeResize="0"/>
          <p:nvPr/>
        </p:nvPicPr>
        <p:blipFill rotWithShape="1">
          <a:blip r:embed="rId5">
            <a:alphaModFix/>
          </a:blip>
          <a:srcRect/>
          <a:stretch/>
        </p:blipFill>
        <p:spPr>
          <a:xfrm>
            <a:off x="1887286" y="3824125"/>
            <a:ext cx="106795" cy="101582"/>
          </a:xfrm>
          <a:prstGeom prst="rect">
            <a:avLst/>
          </a:prstGeom>
          <a:noFill/>
          <a:ln>
            <a:noFill/>
          </a:ln>
        </p:spPr>
      </p:pic>
      <p:pic>
        <p:nvPicPr>
          <p:cNvPr id="56" name="Google Shape;56;p12"/>
          <p:cNvPicPr preferRelativeResize="0"/>
          <p:nvPr/>
        </p:nvPicPr>
        <p:blipFill rotWithShape="1">
          <a:blip r:embed="rId6">
            <a:alphaModFix/>
          </a:blip>
          <a:srcRect/>
          <a:stretch/>
        </p:blipFill>
        <p:spPr>
          <a:xfrm>
            <a:off x="1898064" y="3648934"/>
            <a:ext cx="103063" cy="98301"/>
          </a:xfrm>
          <a:prstGeom prst="rect">
            <a:avLst/>
          </a:prstGeom>
          <a:noFill/>
          <a:ln>
            <a:noFill/>
          </a:ln>
        </p:spPr>
      </p:pic>
      <p:pic>
        <p:nvPicPr>
          <p:cNvPr id="57" name="Google Shape;57;p12"/>
          <p:cNvPicPr preferRelativeResize="0"/>
          <p:nvPr/>
        </p:nvPicPr>
        <p:blipFill rotWithShape="1">
          <a:blip r:embed="rId7">
            <a:alphaModFix/>
          </a:blip>
          <a:srcRect/>
          <a:stretch/>
        </p:blipFill>
        <p:spPr>
          <a:xfrm>
            <a:off x="1906166" y="3471518"/>
            <a:ext cx="93358" cy="101943"/>
          </a:xfrm>
          <a:prstGeom prst="rect">
            <a:avLst/>
          </a:prstGeom>
          <a:noFill/>
          <a:ln>
            <a:noFill/>
          </a:ln>
        </p:spPr>
      </p:pic>
      <p:pic>
        <p:nvPicPr>
          <p:cNvPr id="58" name="Google Shape;58;p12"/>
          <p:cNvPicPr preferRelativeResize="0"/>
          <p:nvPr/>
        </p:nvPicPr>
        <p:blipFill rotWithShape="1">
          <a:blip r:embed="rId8">
            <a:alphaModFix/>
          </a:blip>
          <a:srcRect/>
          <a:stretch/>
        </p:blipFill>
        <p:spPr>
          <a:xfrm>
            <a:off x="505021" y="4288361"/>
            <a:ext cx="103511" cy="106526"/>
          </a:xfrm>
          <a:prstGeom prst="rect">
            <a:avLst/>
          </a:prstGeom>
          <a:noFill/>
          <a:ln>
            <a:noFill/>
          </a:ln>
        </p:spPr>
      </p:pic>
      <p:pic>
        <p:nvPicPr>
          <p:cNvPr id="59" name="Google Shape;59;p12"/>
          <p:cNvPicPr preferRelativeResize="0"/>
          <p:nvPr/>
        </p:nvPicPr>
        <p:blipFill rotWithShape="1">
          <a:blip r:embed="rId9">
            <a:alphaModFix/>
          </a:blip>
          <a:srcRect/>
          <a:stretch/>
        </p:blipFill>
        <p:spPr>
          <a:xfrm>
            <a:off x="683408" y="4281815"/>
            <a:ext cx="99316" cy="101865"/>
          </a:xfrm>
          <a:prstGeom prst="rect">
            <a:avLst/>
          </a:prstGeom>
          <a:noFill/>
          <a:ln>
            <a:noFill/>
          </a:ln>
        </p:spPr>
      </p:pic>
      <p:pic>
        <p:nvPicPr>
          <p:cNvPr id="60" name="Google Shape;60;p12"/>
          <p:cNvPicPr preferRelativeResize="0"/>
          <p:nvPr/>
        </p:nvPicPr>
        <p:blipFill rotWithShape="1">
          <a:blip r:embed="rId10">
            <a:alphaModFix/>
          </a:blip>
          <a:srcRect/>
          <a:stretch/>
        </p:blipFill>
        <p:spPr>
          <a:xfrm>
            <a:off x="783152" y="1820104"/>
            <a:ext cx="1062127" cy="1092116"/>
          </a:xfrm>
          <a:prstGeom prst="rect">
            <a:avLst/>
          </a:prstGeom>
          <a:noFill/>
          <a:ln>
            <a:noFill/>
          </a:ln>
        </p:spPr>
      </p:pic>
      <p:pic>
        <p:nvPicPr>
          <p:cNvPr id="61" name="Google Shape;61;p12"/>
          <p:cNvPicPr preferRelativeResize="0"/>
          <p:nvPr/>
        </p:nvPicPr>
        <p:blipFill rotWithShape="1">
          <a:blip r:embed="rId11">
            <a:alphaModFix/>
          </a:blip>
          <a:srcRect/>
          <a:stretch/>
        </p:blipFill>
        <p:spPr>
          <a:xfrm>
            <a:off x="1721795" y="2746234"/>
            <a:ext cx="165105" cy="111418"/>
          </a:xfrm>
          <a:prstGeom prst="rect">
            <a:avLst/>
          </a:prstGeom>
          <a:noFill/>
          <a:ln>
            <a:noFill/>
          </a:ln>
        </p:spPr>
      </p:pic>
      <p:sp>
        <p:nvSpPr>
          <p:cNvPr id="62" name="Google Shape;62;p12"/>
          <p:cNvSpPr/>
          <p:nvPr/>
        </p:nvSpPr>
        <p:spPr>
          <a:xfrm>
            <a:off x="864958" y="2304497"/>
            <a:ext cx="782320" cy="536575"/>
          </a:xfrm>
          <a:custGeom>
            <a:avLst/>
            <a:gdLst/>
            <a:ahLst/>
            <a:cxnLst/>
            <a:rect l="l" t="t" r="r" b="b"/>
            <a:pathLst>
              <a:path w="1564639" h="1073150" extrusionOk="0">
                <a:moveTo>
                  <a:pt x="879246" y="446506"/>
                </a:moveTo>
                <a:lnTo>
                  <a:pt x="878255" y="440423"/>
                </a:lnTo>
                <a:lnTo>
                  <a:pt x="875538" y="438035"/>
                </a:lnTo>
                <a:lnTo>
                  <a:pt x="872464" y="442214"/>
                </a:lnTo>
                <a:lnTo>
                  <a:pt x="860577" y="451129"/>
                </a:lnTo>
                <a:lnTo>
                  <a:pt x="831913" y="476313"/>
                </a:lnTo>
                <a:lnTo>
                  <a:pt x="779411" y="510082"/>
                </a:lnTo>
                <a:lnTo>
                  <a:pt x="732802" y="531380"/>
                </a:lnTo>
                <a:lnTo>
                  <a:pt x="677176" y="552767"/>
                </a:lnTo>
                <a:lnTo>
                  <a:pt x="631659" y="569074"/>
                </a:lnTo>
                <a:lnTo>
                  <a:pt x="585901" y="584708"/>
                </a:lnTo>
                <a:lnTo>
                  <a:pt x="494271" y="615657"/>
                </a:lnTo>
                <a:lnTo>
                  <a:pt x="448691" y="631812"/>
                </a:lnTo>
                <a:lnTo>
                  <a:pt x="405015" y="648106"/>
                </a:lnTo>
                <a:lnTo>
                  <a:pt x="317931" y="681456"/>
                </a:lnTo>
                <a:lnTo>
                  <a:pt x="274243" y="697750"/>
                </a:lnTo>
                <a:lnTo>
                  <a:pt x="267817" y="700608"/>
                </a:lnTo>
                <a:lnTo>
                  <a:pt x="254762" y="707415"/>
                </a:lnTo>
                <a:lnTo>
                  <a:pt x="248234" y="709942"/>
                </a:lnTo>
                <a:lnTo>
                  <a:pt x="239179" y="700570"/>
                </a:lnTo>
                <a:lnTo>
                  <a:pt x="232054" y="689787"/>
                </a:lnTo>
                <a:lnTo>
                  <a:pt x="225640" y="678764"/>
                </a:lnTo>
                <a:lnTo>
                  <a:pt x="218744" y="668616"/>
                </a:lnTo>
                <a:lnTo>
                  <a:pt x="210705" y="659549"/>
                </a:lnTo>
                <a:lnTo>
                  <a:pt x="193687" y="642162"/>
                </a:lnTo>
                <a:lnTo>
                  <a:pt x="185724" y="633031"/>
                </a:lnTo>
                <a:lnTo>
                  <a:pt x="156171" y="594639"/>
                </a:lnTo>
                <a:lnTo>
                  <a:pt x="149720" y="585457"/>
                </a:lnTo>
                <a:lnTo>
                  <a:pt x="138010" y="566216"/>
                </a:lnTo>
                <a:lnTo>
                  <a:pt x="131876" y="556780"/>
                </a:lnTo>
                <a:lnTo>
                  <a:pt x="110655" y="527418"/>
                </a:lnTo>
                <a:lnTo>
                  <a:pt x="103987" y="517334"/>
                </a:lnTo>
                <a:lnTo>
                  <a:pt x="96913" y="507453"/>
                </a:lnTo>
                <a:lnTo>
                  <a:pt x="81407" y="488454"/>
                </a:lnTo>
                <a:lnTo>
                  <a:pt x="74714" y="478345"/>
                </a:lnTo>
                <a:lnTo>
                  <a:pt x="64998" y="459790"/>
                </a:lnTo>
                <a:lnTo>
                  <a:pt x="60312" y="449757"/>
                </a:lnTo>
                <a:lnTo>
                  <a:pt x="57099" y="444881"/>
                </a:lnTo>
                <a:lnTo>
                  <a:pt x="51790" y="441807"/>
                </a:lnTo>
                <a:lnTo>
                  <a:pt x="51866" y="452323"/>
                </a:lnTo>
                <a:lnTo>
                  <a:pt x="54876" y="461213"/>
                </a:lnTo>
                <a:lnTo>
                  <a:pt x="59524" y="469379"/>
                </a:lnTo>
                <a:lnTo>
                  <a:pt x="64566" y="477697"/>
                </a:lnTo>
                <a:lnTo>
                  <a:pt x="84518" y="514235"/>
                </a:lnTo>
                <a:lnTo>
                  <a:pt x="104978" y="550506"/>
                </a:lnTo>
                <a:lnTo>
                  <a:pt x="126974" y="585749"/>
                </a:lnTo>
                <a:lnTo>
                  <a:pt x="151587" y="619201"/>
                </a:lnTo>
                <a:lnTo>
                  <a:pt x="203187" y="677583"/>
                </a:lnTo>
                <a:lnTo>
                  <a:pt x="219735" y="697560"/>
                </a:lnTo>
                <a:lnTo>
                  <a:pt x="223710" y="702678"/>
                </a:lnTo>
                <a:lnTo>
                  <a:pt x="225945" y="709028"/>
                </a:lnTo>
                <a:lnTo>
                  <a:pt x="229323" y="714933"/>
                </a:lnTo>
                <a:lnTo>
                  <a:pt x="189445" y="729653"/>
                </a:lnTo>
                <a:lnTo>
                  <a:pt x="110871" y="758253"/>
                </a:lnTo>
                <a:lnTo>
                  <a:pt x="72136" y="773023"/>
                </a:lnTo>
                <a:lnTo>
                  <a:pt x="56451" y="780161"/>
                </a:lnTo>
                <a:lnTo>
                  <a:pt x="41262" y="788454"/>
                </a:lnTo>
                <a:lnTo>
                  <a:pt x="26212" y="797090"/>
                </a:lnTo>
                <a:lnTo>
                  <a:pt x="8128" y="806716"/>
                </a:lnTo>
                <a:lnTo>
                  <a:pt x="4419" y="811403"/>
                </a:lnTo>
                <a:lnTo>
                  <a:pt x="0" y="818654"/>
                </a:lnTo>
                <a:lnTo>
                  <a:pt x="9105" y="817143"/>
                </a:lnTo>
                <a:lnTo>
                  <a:pt x="13982" y="812876"/>
                </a:lnTo>
                <a:lnTo>
                  <a:pt x="17576" y="811009"/>
                </a:lnTo>
                <a:lnTo>
                  <a:pt x="62230" y="789952"/>
                </a:lnTo>
                <a:lnTo>
                  <a:pt x="107975" y="771423"/>
                </a:lnTo>
                <a:lnTo>
                  <a:pt x="154279" y="754291"/>
                </a:lnTo>
                <a:lnTo>
                  <a:pt x="200609" y="737450"/>
                </a:lnTo>
                <a:lnTo>
                  <a:pt x="252742" y="719086"/>
                </a:lnTo>
                <a:lnTo>
                  <a:pt x="357759" y="684377"/>
                </a:lnTo>
                <a:lnTo>
                  <a:pt x="409994" y="666318"/>
                </a:lnTo>
                <a:lnTo>
                  <a:pt x="454317" y="650709"/>
                </a:lnTo>
                <a:lnTo>
                  <a:pt x="543293" y="620395"/>
                </a:lnTo>
                <a:lnTo>
                  <a:pt x="587692" y="604989"/>
                </a:lnTo>
                <a:lnTo>
                  <a:pt x="631850" y="588962"/>
                </a:lnTo>
                <a:lnTo>
                  <a:pt x="665543" y="575513"/>
                </a:lnTo>
                <a:lnTo>
                  <a:pt x="698842" y="561035"/>
                </a:lnTo>
                <a:lnTo>
                  <a:pt x="731977" y="546163"/>
                </a:lnTo>
                <a:lnTo>
                  <a:pt x="765187" y="531533"/>
                </a:lnTo>
                <a:lnTo>
                  <a:pt x="793546" y="516864"/>
                </a:lnTo>
                <a:lnTo>
                  <a:pt x="819543" y="498843"/>
                </a:lnTo>
                <a:lnTo>
                  <a:pt x="843762" y="478256"/>
                </a:lnTo>
                <a:lnTo>
                  <a:pt x="869937" y="452640"/>
                </a:lnTo>
                <a:lnTo>
                  <a:pt x="876452" y="451840"/>
                </a:lnTo>
                <a:lnTo>
                  <a:pt x="879246" y="446506"/>
                </a:lnTo>
                <a:close/>
              </a:path>
              <a:path w="1564639" h="1073150" extrusionOk="0">
                <a:moveTo>
                  <a:pt x="1155166" y="307340"/>
                </a:moveTo>
                <a:lnTo>
                  <a:pt x="1153452" y="305689"/>
                </a:lnTo>
                <a:lnTo>
                  <a:pt x="1150810" y="303885"/>
                </a:lnTo>
                <a:lnTo>
                  <a:pt x="1149108" y="302272"/>
                </a:lnTo>
                <a:lnTo>
                  <a:pt x="1140256" y="308127"/>
                </a:lnTo>
                <a:lnTo>
                  <a:pt x="1090625" y="367665"/>
                </a:lnTo>
                <a:lnTo>
                  <a:pt x="1068844" y="396544"/>
                </a:lnTo>
                <a:lnTo>
                  <a:pt x="1049718" y="427405"/>
                </a:lnTo>
                <a:lnTo>
                  <a:pt x="1022032" y="470865"/>
                </a:lnTo>
                <a:lnTo>
                  <a:pt x="988568" y="507847"/>
                </a:lnTo>
                <a:lnTo>
                  <a:pt x="948588" y="537578"/>
                </a:lnTo>
                <a:lnTo>
                  <a:pt x="901357" y="559320"/>
                </a:lnTo>
                <a:lnTo>
                  <a:pt x="898258" y="560374"/>
                </a:lnTo>
                <a:lnTo>
                  <a:pt x="896924" y="565505"/>
                </a:lnTo>
                <a:lnTo>
                  <a:pt x="894346" y="568553"/>
                </a:lnTo>
                <a:lnTo>
                  <a:pt x="897204" y="570585"/>
                </a:lnTo>
                <a:lnTo>
                  <a:pt x="897699" y="572681"/>
                </a:lnTo>
                <a:lnTo>
                  <a:pt x="940968" y="558292"/>
                </a:lnTo>
                <a:lnTo>
                  <a:pt x="998118" y="520839"/>
                </a:lnTo>
                <a:lnTo>
                  <a:pt x="1032865" y="478675"/>
                </a:lnTo>
                <a:lnTo>
                  <a:pt x="1053846" y="444944"/>
                </a:lnTo>
                <a:lnTo>
                  <a:pt x="1064666" y="428307"/>
                </a:lnTo>
                <a:lnTo>
                  <a:pt x="1075563" y="412788"/>
                </a:lnTo>
                <a:lnTo>
                  <a:pt x="1086726" y="397446"/>
                </a:lnTo>
                <a:lnTo>
                  <a:pt x="1118222" y="355320"/>
                </a:lnTo>
                <a:lnTo>
                  <a:pt x="1145667" y="320890"/>
                </a:lnTo>
                <a:lnTo>
                  <a:pt x="1152448" y="312013"/>
                </a:lnTo>
                <a:lnTo>
                  <a:pt x="1155166" y="307340"/>
                </a:lnTo>
                <a:close/>
              </a:path>
              <a:path w="1564639" h="1073150" extrusionOk="0">
                <a:moveTo>
                  <a:pt x="1512354" y="232346"/>
                </a:moveTo>
                <a:lnTo>
                  <a:pt x="1508379" y="226275"/>
                </a:lnTo>
                <a:lnTo>
                  <a:pt x="1506601" y="226949"/>
                </a:lnTo>
                <a:lnTo>
                  <a:pt x="1491830" y="219900"/>
                </a:lnTo>
                <a:lnTo>
                  <a:pt x="1485646" y="217106"/>
                </a:lnTo>
                <a:lnTo>
                  <a:pt x="1479207" y="214833"/>
                </a:lnTo>
                <a:lnTo>
                  <a:pt x="1433601" y="201790"/>
                </a:lnTo>
                <a:lnTo>
                  <a:pt x="1296530" y="163398"/>
                </a:lnTo>
                <a:lnTo>
                  <a:pt x="1244333" y="148259"/>
                </a:lnTo>
                <a:lnTo>
                  <a:pt x="1192110" y="133350"/>
                </a:lnTo>
                <a:lnTo>
                  <a:pt x="1139545" y="119722"/>
                </a:lnTo>
                <a:lnTo>
                  <a:pt x="1086358" y="108419"/>
                </a:lnTo>
                <a:lnTo>
                  <a:pt x="1035900" y="98602"/>
                </a:lnTo>
                <a:lnTo>
                  <a:pt x="985786" y="87515"/>
                </a:lnTo>
                <a:lnTo>
                  <a:pt x="936053" y="75069"/>
                </a:lnTo>
                <a:lnTo>
                  <a:pt x="886739" y="61150"/>
                </a:lnTo>
                <a:lnTo>
                  <a:pt x="837895" y="45669"/>
                </a:lnTo>
                <a:lnTo>
                  <a:pt x="789559" y="28486"/>
                </a:lnTo>
                <a:lnTo>
                  <a:pt x="741768" y="9537"/>
                </a:lnTo>
                <a:lnTo>
                  <a:pt x="729716" y="0"/>
                </a:lnTo>
                <a:lnTo>
                  <a:pt x="722744" y="5321"/>
                </a:lnTo>
                <a:lnTo>
                  <a:pt x="720153" y="14998"/>
                </a:lnTo>
                <a:lnTo>
                  <a:pt x="729475" y="13868"/>
                </a:lnTo>
                <a:lnTo>
                  <a:pt x="784783" y="37147"/>
                </a:lnTo>
                <a:lnTo>
                  <a:pt x="834212" y="56908"/>
                </a:lnTo>
                <a:lnTo>
                  <a:pt x="884110" y="75209"/>
                </a:lnTo>
                <a:lnTo>
                  <a:pt x="934643" y="91516"/>
                </a:lnTo>
                <a:lnTo>
                  <a:pt x="985964" y="105283"/>
                </a:lnTo>
                <a:lnTo>
                  <a:pt x="1031633" y="114630"/>
                </a:lnTo>
                <a:lnTo>
                  <a:pt x="1077696" y="122364"/>
                </a:lnTo>
                <a:lnTo>
                  <a:pt x="1123683" y="130327"/>
                </a:lnTo>
                <a:lnTo>
                  <a:pt x="1169162" y="140347"/>
                </a:lnTo>
                <a:lnTo>
                  <a:pt x="1215047" y="152031"/>
                </a:lnTo>
                <a:lnTo>
                  <a:pt x="1306969" y="175069"/>
                </a:lnTo>
                <a:lnTo>
                  <a:pt x="1352842" y="186931"/>
                </a:lnTo>
                <a:lnTo>
                  <a:pt x="1398574" y="199326"/>
                </a:lnTo>
                <a:lnTo>
                  <a:pt x="1444053" y="212534"/>
                </a:lnTo>
                <a:lnTo>
                  <a:pt x="1489214" y="226796"/>
                </a:lnTo>
                <a:lnTo>
                  <a:pt x="1501800" y="231101"/>
                </a:lnTo>
                <a:lnTo>
                  <a:pt x="1512354" y="232346"/>
                </a:lnTo>
                <a:close/>
              </a:path>
              <a:path w="1564639" h="1073150" extrusionOk="0">
                <a:moveTo>
                  <a:pt x="1564043" y="745566"/>
                </a:moveTo>
                <a:lnTo>
                  <a:pt x="1554886" y="740562"/>
                </a:lnTo>
                <a:lnTo>
                  <a:pt x="1550085" y="747966"/>
                </a:lnTo>
                <a:lnTo>
                  <a:pt x="1542986" y="749439"/>
                </a:lnTo>
                <a:lnTo>
                  <a:pt x="1522615" y="783158"/>
                </a:lnTo>
                <a:lnTo>
                  <a:pt x="1485734" y="831088"/>
                </a:lnTo>
                <a:lnTo>
                  <a:pt x="1435658" y="867765"/>
                </a:lnTo>
                <a:lnTo>
                  <a:pt x="1377442" y="893686"/>
                </a:lnTo>
                <a:lnTo>
                  <a:pt x="1330807" y="910412"/>
                </a:lnTo>
                <a:lnTo>
                  <a:pt x="1280820" y="921880"/>
                </a:lnTo>
                <a:lnTo>
                  <a:pt x="1254874" y="921816"/>
                </a:lnTo>
                <a:lnTo>
                  <a:pt x="1228928" y="921524"/>
                </a:lnTo>
                <a:lnTo>
                  <a:pt x="1177036" y="920508"/>
                </a:lnTo>
                <a:lnTo>
                  <a:pt x="1129004" y="920851"/>
                </a:lnTo>
                <a:lnTo>
                  <a:pt x="1081468" y="924877"/>
                </a:lnTo>
                <a:lnTo>
                  <a:pt x="1034821" y="933831"/>
                </a:lnTo>
                <a:lnTo>
                  <a:pt x="989457" y="948880"/>
                </a:lnTo>
                <a:lnTo>
                  <a:pt x="938276" y="969962"/>
                </a:lnTo>
                <a:lnTo>
                  <a:pt x="886917" y="990409"/>
                </a:lnTo>
                <a:lnTo>
                  <a:pt x="835190" y="1009713"/>
                </a:lnTo>
                <a:lnTo>
                  <a:pt x="782916" y="1027353"/>
                </a:lnTo>
                <a:lnTo>
                  <a:pt x="729907" y="1042822"/>
                </a:lnTo>
                <a:lnTo>
                  <a:pt x="690918" y="1052068"/>
                </a:lnTo>
                <a:lnTo>
                  <a:pt x="651268" y="1058075"/>
                </a:lnTo>
                <a:lnTo>
                  <a:pt x="600735" y="1059078"/>
                </a:lnTo>
                <a:lnTo>
                  <a:pt x="551472" y="1052385"/>
                </a:lnTo>
                <a:lnTo>
                  <a:pt x="503643" y="1038098"/>
                </a:lnTo>
                <a:lnTo>
                  <a:pt x="457403" y="1016317"/>
                </a:lnTo>
                <a:lnTo>
                  <a:pt x="453491" y="1014145"/>
                </a:lnTo>
                <a:lnTo>
                  <a:pt x="448754" y="1012405"/>
                </a:lnTo>
                <a:lnTo>
                  <a:pt x="443230" y="1011402"/>
                </a:lnTo>
                <a:lnTo>
                  <a:pt x="438607" y="1017854"/>
                </a:lnTo>
                <a:lnTo>
                  <a:pt x="434797" y="1022083"/>
                </a:lnTo>
                <a:lnTo>
                  <a:pt x="470649" y="1045070"/>
                </a:lnTo>
                <a:lnTo>
                  <a:pt x="508876" y="1059230"/>
                </a:lnTo>
                <a:lnTo>
                  <a:pt x="557530" y="1069124"/>
                </a:lnTo>
                <a:lnTo>
                  <a:pt x="606640" y="1072718"/>
                </a:lnTo>
                <a:lnTo>
                  <a:pt x="655929" y="1069924"/>
                </a:lnTo>
                <a:lnTo>
                  <a:pt x="705104" y="1060716"/>
                </a:lnTo>
                <a:lnTo>
                  <a:pt x="752436" y="1048258"/>
                </a:lnTo>
                <a:lnTo>
                  <a:pt x="799490" y="1034923"/>
                </a:lnTo>
                <a:lnTo>
                  <a:pt x="846239" y="1020635"/>
                </a:lnTo>
                <a:lnTo>
                  <a:pt x="892670" y="1005293"/>
                </a:lnTo>
                <a:lnTo>
                  <a:pt x="938745" y="988822"/>
                </a:lnTo>
                <a:lnTo>
                  <a:pt x="984453" y="971156"/>
                </a:lnTo>
                <a:lnTo>
                  <a:pt x="1003084" y="964438"/>
                </a:lnTo>
                <a:lnTo>
                  <a:pt x="1041273" y="953795"/>
                </a:lnTo>
                <a:lnTo>
                  <a:pt x="1096937" y="941489"/>
                </a:lnTo>
                <a:lnTo>
                  <a:pt x="1170457" y="935786"/>
                </a:lnTo>
                <a:lnTo>
                  <a:pt x="1207617" y="937247"/>
                </a:lnTo>
                <a:lnTo>
                  <a:pt x="1242085" y="937933"/>
                </a:lnTo>
                <a:lnTo>
                  <a:pt x="1309700" y="928751"/>
                </a:lnTo>
                <a:lnTo>
                  <a:pt x="1378064" y="908570"/>
                </a:lnTo>
                <a:lnTo>
                  <a:pt x="1445221" y="881049"/>
                </a:lnTo>
                <a:lnTo>
                  <a:pt x="1501368" y="838352"/>
                </a:lnTo>
                <a:lnTo>
                  <a:pt x="1539849" y="781050"/>
                </a:lnTo>
                <a:lnTo>
                  <a:pt x="1557388" y="744842"/>
                </a:lnTo>
                <a:lnTo>
                  <a:pt x="1564043" y="74556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pic>
        <p:nvPicPr>
          <p:cNvPr id="63" name="Google Shape;63;p12"/>
          <p:cNvPicPr preferRelativeResize="0"/>
          <p:nvPr/>
        </p:nvPicPr>
        <p:blipFill rotWithShape="1">
          <a:blip r:embed="rId12">
            <a:alphaModFix/>
          </a:blip>
          <a:srcRect/>
          <a:stretch/>
        </p:blipFill>
        <p:spPr>
          <a:xfrm>
            <a:off x="821922" y="2877093"/>
            <a:ext cx="122685" cy="42172"/>
          </a:xfrm>
          <a:prstGeom prst="rect">
            <a:avLst/>
          </a:prstGeom>
          <a:noFill/>
          <a:ln>
            <a:noFill/>
          </a:ln>
        </p:spPr>
      </p:pic>
      <p:pic>
        <p:nvPicPr>
          <p:cNvPr id="64" name="Google Shape;64;p12"/>
          <p:cNvPicPr preferRelativeResize="0"/>
          <p:nvPr/>
        </p:nvPicPr>
        <p:blipFill rotWithShape="1">
          <a:blip r:embed="rId13">
            <a:alphaModFix/>
          </a:blip>
          <a:srcRect/>
          <a:stretch/>
        </p:blipFill>
        <p:spPr>
          <a:xfrm>
            <a:off x="1028817" y="2525188"/>
            <a:ext cx="113449" cy="43708"/>
          </a:xfrm>
          <a:prstGeom prst="rect">
            <a:avLst/>
          </a:prstGeom>
          <a:noFill/>
          <a:ln>
            <a:noFill/>
          </a:ln>
        </p:spPr>
      </p:pic>
      <p:sp>
        <p:nvSpPr>
          <p:cNvPr id="65" name="Google Shape;65;p12"/>
          <p:cNvSpPr/>
          <p:nvPr/>
        </p:nvSpPr>
        <p:spPr>
          <a:xfrm>
            <a:off x="1404804" y="2330094"/>
            <a:ext cx="360363" cy="118745"/>
          </a:xfrm>
          <a:custGeom>
            <a:avLst/>
            <a:gdLst/>
            <a:ahLst/>
            <a:cxnLst/>
            <a:rect l="l" t="t" r="r" b="b"/>
            <a:pathLst>
              <a:path w="720725" h="237489" extrusionOk="0">
                <a:moveTo>
                  <a:pt x="214871" y="196405"/>
                </a:moveTo>
                <a:lnTo>
                  <a:pt x="177114" y="188874"/>
                </a:lnTo>
                <a:lnTo>
                  <a:pt x="133794" y="190804"/>
                </a:lnTo>
                <a:lnTo>
                  <a:pt x="86728" y="199453"/>
                </a:lnTo>
                <a:lnTo>
                  <a:pt x="37744" y="212102"/>
                </a:lnTo>
                <a:lnTo>
                  <a:pt x="0" y="237236"/>
                </a:lnTo>
                <a:lnTo>
                  <a:pt x="8293" y="236385"/>
                </a:lnTo>
                <a:lnTo>
                  <a:pt x="13627" y="236956"/>
                </a:lnTo>
                <a:lnTo>
                  <a:pt x="72732" y="218440"/>
                </a:lnTo>
                <a:lnTo>
                  <a:pt x="141668" y="204101"/>
                </a:lnTo>
                <a:lnTo>
                  <a:pt x="155067" y="202704"/>
                </a:lnTo>
                <a:lnTo>
                  <a:pt x="168529" y="203885"/>
                </a:lnTo>
                <a:lnTo>
                  <a:pt x="182054" y="209054"/>
                </a:lnTo>
                <a:lnTo>
                  <a:pt x="190855" y="212026"/>
                </a:lnTo>
                <a:lnTo>
                  <a:pt x="199529" y="211010"/>
                </a:lnTo>
                <a:lnTo>
                  <a:pt x="207670" y="205854"/>
                </a:lnTo>
                <a:lnTo>
                  <a:pt x="214871" y="196405"/>
                </a:lnTo>
                <a:close/>
              </a:path>
              <a:path w="720725" h="237489" extrusionOk="0">
                <a:moveTo>
                  <a:pt x="237896" y="158572"/>
                </a:moveTo>
                <a:lnTo>
                  <a:pt x="236753" y="149504"/>
                </a:lnTo>
                <a:lnTo>
                  <a:pt x="231292" y="148475"/>
                </a:lnTo>
                <a:lnTo>
                  <a:pt x="218541" y="150736"/>
                </a:lnTo>
                <a:lnTo>
                  <a:pt x="209613" y="150406"/>
                </a:lnTo>
                <a:lnTo>
                  <a:pt x="206057" y="165150"/>
                </a:lnTo>
                <a:lnTo>
                  <a:pt x="215074" y="166801"/>
                </a:lnTo>
                <a:lnTo>
                  <a:pt x="230936" y="162166"/>
                </a:lnTo>
                <a:lnTo>
                  <a:pt x="234492" y="160108"/>
                </a:lnTo>
                <a:lnTo>
                  <a:pt x="237896" y="158572"/>
                </a:lnTo>
                <a:close/>
              </a:path>
              <a:path w="720725" h="237489" extrusionOk="0">
                <a:moveTo>
                  <a:pt x="720674" y="77241"/>
                </a:moveTo>
                <a:lnTo>
                  <a:pt x="711301" y="30365"/>
                </a:lnTo>
                <a:lnTo>
                  <a:pt x="686943" y="0"/>
                </a:lnTo>
                <a:lnTo>
                  <a:pt x="679653" y="5765"/>
                </a:lnTo>
                <a:lnTo>
                  <a:pt x="680135" y="7835"/>
                </a:lnTo>
                <a:lnTo>
                  <a:pt x="680072" y="10007"/>
                </a:lnTo>
                <a:lnTo>
                  <a:pt x="701929" y="46723"/>
                </a:lnTo>
                <a:lnTo>
                  <a:pt x="705777" y="87553"/>
                </a:lnTo>
                <a:lnTo>
                  <a:pt x="705510" y="92075"/>
                </a:lnTo>
                <a:lnTo>
                  <a:pt x="705599" y="96723"/>
                </a:lnTo>
                <a:lnTo>
                  <a:pt x="707593" y="103492"/>
                </a:lnTo>
                <a:lnTo>
                  <a:pt x="710755" y="105867"/>
                </a:lnTo>
                <a:lnTo>
                  <a:pt x="712965" y="107886"/>
                </a:lnTo>
                <a:lnTo>
                  <a:pt x="717689" y="104051"/>
                </a:lnTo>
                <a:lnTo>
                  <a:pt x="717994" y="102349"/>
                </a:lnTo>
                <a:lnTo>
                  <a:pt x="720674" y="772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6" name="Google Shape;66;p12"/>
          <p:cNvSpPr/>
          <p:nvPr/>
        </p:nvSpPr>
        <p:spPr>
          <a:xfrm>
            <a:off x="877658" y="2799613"/>
            <a:ext cx="770255" cy="1209675"/>
          </a:xfrm>
          <a:custGeom>
            <a:avLst/>
            <a:gdLst/>
            <a:ahLst/>
            <a:cxnLst/>
            <a:rect l="l" t="t" r="r" b="b"/>
            <a:pathLst>
              <a:path w="1540510" h="2419350" extrusionOk="0">
                <a:moveTo>
                  <a:pt x="336296" y="1243596"/>
                </a:moveTo>
                <a:lnTo>
                  <a:pt x="330847" y="1241755"/>
                </a:lnTo>
                <a:lnTo>
                  <a:pt x="323596" y="1241856"/>
                </a:lnTo>
                <a:lnTo>
                  <a:pt x="307428" y="1256690"/>
                </a:lnTo>
                <a:lnTo>
                  <a:pt x="283146" y="1282369"/>
                </a:lnTo>
                <a:lnTo>
                  <a:pt x="262851" y="1302397"/>
                </a:lnTo>
                <a:lnTo>
                  <a:pt x="221818" y="1341945"/>
                </a:lnTo>
                <a:lnTo>
                  <a:pt x="186220" y="1378788"/>
                </a:lnTo>
                <a:lnTo>
                  <a:pt x="151917" y="1416837"/>
                </a:lnTo>
                <a:lnTo>
                  <a:pt x="118414" y="1455635"/>
                </a:lnTo>
                <a:lnTo>
                  <a:pt x="85229" y="1494713"/>
                </a:lnTo>
                <a:lnTo>
                  <a:pt x="51879" y="1533588"/>
                </a:lnTo>
                <a:lnTo>
                  <a:pt x="14478" y="1591106"/>
                </a:lnTo>
                <a:lnTo>
                  <a:pt x="8636" y="1619351"/>
                </a:lnTo>
                <a:lnTo>
                  <a:pt x="10998" y="1648383"/>
                </a:lnTo>
                <a:lnTo>
                  <a:pt x="21958" y="1678724"/>
                </a:lnTo>
                <a:lnTo>
                  <a:pt x="28702" y="1694662"/>
                </a:lnTo>
                <a:lnTo>
                  <a:pt x="40119" y="1727542"/>
                </a:lnTo>
                <a:lnTo>
                  <a:pt x="47053" y="1743379"/>
                </a:lnTo>
                <a:lnTo>
                  <a:pt x="56070" y="1765973"/>
                </a:lnTo>
                <a:lnTo>
                  <a:pt x="60261" y="1788922"/>
                </a:lnTo>
                <a:lnTo>
                  <a:pt x="60096" y="1812353"/>
                </a:lnTo>
                <a:lnTo>
                  <a:pt x="56070" y="1836432"/>
                </a:lnTo>
                <a:lnTo>
                  <a:pt x="51625" y="1865757"/>
                </a:lnTo>
                <a:lnTo>
                  <a:pt x="51219" y="1895284"/>
                </a:lnTo>
                <a:lnTo>
                  <a:pt x="53416" y="1924824"/>
                </a:lnTo>
                <a:lnTo>
                  <a:pt x="56769" y="1954161"/>
                </a:lnTo>
                <a:lnTo>
                  <a:pt x="57797" y="1979218"/>
                </a:lnTo>
                <a:lnTo>
                  <a:pt x="55219" y="2003552"/>
                </a:lnTo>
                <a:lnTo>
                  <a:pt x="49657" y="2027440"/>
                </a:lnTo>
                <a:lnTo>
                  <a:pt x="41770" y="2051126"/>
                </a:lnTo>
                <a:lnTo>
                  <a:pt x="32639" y="2083092"/>
                </a:lnTo>
                <a:lnTo>
                  <a:pt x="27978" y="2115769"/>
                </a:lnTo>
                <a:lnTo>
                  <a:pt x="26479" y="2148852"/>
                </a:lnTo>
                <a:lnTo>
                  <a:pt x="26860" y="2182050"/>
                </a:lnTo>
                <a:lnTo>
                  <a:pt x="28384" y="2223605"/>
                </a:lnTo>
                <a:lnTo>
                  <a:pt x="28308" y="2244407"/>
                </a:lnTo>
                <a:lnTo>
                  <a:pt x="23418" y="2288121"/>
                </a:lnTo>
                <a:lnTo>
                  <a:pt x="16116" y="2334323"/>
                </a:lnTo>
                <a:lnTo>
                  <a:pt x="0" y="2417153"/>
                </a:lnTo>
                <a:lnTo>
                  <a:pt x="6286" y="2419261"/>
                </a:lnTo>
                <a:lnTo>
                  <a:pt x="8089" y="2417851"/>
                </a:lnTo>
                <a:lnTo>
                  <a:pt x="7785" y="2414206"/>
                </a:lnTo>
                <a:lnTo>
                  <a:pt x="7759" y="2409583"/>
                </a:lnTo>
                <a:lnTo>
                  <a:pt x="14935" y="2370531"/>
                </a:lnTo>
                <a:lnTo>
                  <a:pt x="34975" y="2253107"/>
                </a:lnTo>
                <a:lnTo>
                  <a:pt x="39319" y="2232685"/>
                </a:lnTo>
                <a:lnTo>
                  <a:pt x="43992" y="2212289"/>
                </a:lnTo>
                <a:lnTo>
                  <a:pt x="47358" y="2191791"/>
                </a:lnTo>
                <a:lnTo>
                  <a:pt x="47739" y="2171090"/>
                </a:lnTo>
                <a:lnTo>
                  <a:pt x="46799" y="2143595"/>
                </a:lnTo>
                <a:lnTo>
                  <a:pt x="48653" y="2116747"/>
                </a:lnTo>
                <a:lnTo>
                  <a:pt x="53594" y="2090229"/>
                </a:lnTo>
                <a:lnTo>
                  <a:pt x="69634" y="2038794"/>
                </a:lnTo>
                <a:lnTo>
                  <a:pt x="74295" y="2013000"/>
                </a:lnTo>
                <a:lnTo>
                  <a:pt x="75730" y="1986800"/>
                </a:lnTo>
                <a:lnTo>
                  <a:pt x="73863" y="1960562"/>
                </a:lnTo>
                <a:lnTo>
                  <a:pt x="70002" y="1926869"/>
                </a:lnTo>
                <a:lnTo>
                  <a:pt x="68237" y="1893328"/>
                </a:lnTo>
                <a:lnTo>
                  <a:pt x="69481" y="1859889"/>
                </a:lnTo>
                <a:lnTo>
                  <a:pt x="77800" y="1807248"/>
                </a:lnTo>
                <a:lnTo>
                  <a:pt x="78359" y="1788121"/>
                </a:lnTo>
                <a:lnTo>
                  <a:pt x="75920" y="1769364"/>
                </a:lnTo>
                <a:lnTo>
                  <a:pt x="70116" y="1751190"/>
                </a:lnTo>
                <a:lnTo>
                  <a:pt x="64223" y="1739633"/>
                </a:lnTo>
                <a:lnTo>
                  <a:pt x="50355" y="1717421"/>
                </a:lnTo>
                <a:lnTo>
                  <a:pt x="44183" y="1705965"/>
                </a:lnTo>
                <a:lnTo>
                  <a:pt x="39865" y="1696554"/>
                </a:lnTo>
                <a:lnTo>
                  <a:pt x="27317" y="1668094"/>
                </a:lnTo>
                <a:lnTo>
                  <a:pt x="21907" y="1652206"/>
                </a:lnTo>
                <a:lnTo>
                  <a:pt x="19367" y="1636052"/>
                </a:lnTo>
                <a:lnTo>
                  <a:pt x="19748" y="1619694"/>
                </a:lnTo>
                <a:lnTo>
                  <a:pt x="36652" y="1570634"/>
                </a:lnTo>
                <a:lnTo>
                  <a:pt x="90525" y="1503578"/>
                </a:lnTo>
                <a:lnTo>
                  <a:pt x="124726" y="1465402"/>
                </a:lnTo>
                <a:lnTo>
                  <a:pt x="159372" y="1427619"/>
                </a:lnTo>
                <a:lnTo>
                  <a:pt x="194602" y="1390370"/>
                </a:lnTo>
                <a:lnTo>
                  <a:pt x="230555" y="1353845"/>
                </a:lnTo>
                <a:lnTo>
                  <a:pt x="275844" y="1308849"/>
                </a:lnTo>
                <a:lnTo>
                  <a:pt x="298069" y="1285913"/>
                </a:lnTo>
                <a:lnTo>
                  <a:pt x="319633" y="1262329"/>
                </a:lnTo>
                <a:lnTo>
                  <a:pt x="323951" y="1257388"/>
                </a:lnTo>
                <a:lnTo>
                  <a:pt x="331533" y="1250505"/>
                </a:lnTo>
                <a:lnTo>
                  <a:pt x="336296" y="1243596"/>
                </a:lnTo>
                <a:close/>
              </a:path>
              <a:path w="1540510" h="2419350" extrusionOk="0">
                <a:moveTo>
                  <a:pt x="598614" y="1940153"/>
                </a:moveTo>
                <a:lnTo>
                  <a:pt x="590473" y="1937537"/>
                </a:lnTo>
                <a:lnTo>
                  <a:pt x="577837" y="1937219"/>
                </a:lnTo>
                <a:lnTo>
                  <a:pt x="560552" y="1937727"/>
                </a:lnTo>
                <a:lnTo>
                  <a:pt x="551929" y="1937626"/>
                </a:lnTo>
                <a:lnTo>
                  <a:pt x="492391" y="1929218"/>
                </a:lnTo>
                <a:lnTo>
                  <a:pt x="435686" y="1908632"/>
                </a:lnTo>
                <a:lnTo>
                  <a:pt x="399135" y="1882940"/>
                </a:lnTo>
                <a:lnTo>
                  <a:pt x="374586" y="1845818"/>
                </a:lnTo>
                <a:lnTo>
                  <a:pt x="358800" y="1796605"/>
                </a:lnTo>
                <a:lnTo>
                  <a:pt x="356298" y="1774050"/>
                </a:lnTo>
                <a:lnTo>
                  <a:pt x="353961" y="1770913"/>
                </a:lnTo>
                <a:lnTo>
                  <a:pt x="347662" y="1771700"/>
                </a:lnTo>
                <a:lnTo>
                  <a:pt x="346557" y="1774367"/>
                </a:lnTo>
                <a:lnTo>
                  <a:pt x="343560" y="1777961"/>
                </a:lnTo>
                <a:lnTo>
                  <a:pt x="350570" y="1823491"/>
                </a:lnTo>
                <a:lnTo>
                  <a:pt x="365264" y="1861731"/>
                </a:lnTo>
                <a:lnTo>
                  <a:pt x="389547" y="1894370"/>
                </a:lnTo>
                <a:lnTo>
                  <a:pt x="425081" y="1920240"/>
                </a:lnTo>
                <a:lnTo>
                  <a:pt x="479742" y="1940966"/>
                </a:lnTo>
                <a:lnTo>
                  <a:pt x="537679" y="1949157"/>
                </a:lnTo>
                <a:lnTo>
                  <a:pt x="567766" y="1950237"/>
                </a:lnTo>
                <a:lnTo>
                  <a:pt x="582752" y="1949361"/>
                </a:lnTo>
                <a:lnTo>
                  <a:pt x="597649" y="1946503"/>
                </a:lnTo>
                <a:lnTo>
                  <a:pt x="597725" y="1944141"/>
                </a:lnTo>
                <a:lnTo>
                  <a:pt x="598500" y="1942541"/>
                </a:lnTo>
                <a:lnTo>
                  <a:pt x="598614" y="1940153"/>
                </a:lnTo>
                <a:close/>
              </a:path>
              <a:path w="1540510" h="2419350" extrusionOk="0">
                <a:moveTo>
                  <a:pt x="894321" y="436435"/>
                </a:moveTo>
                <a:lnTo>
                  <a:pt x="889558" y="433870"/>
                </a:lnTo>
                <a:lnTo>
                  <a:pt x="886142" y="425856"/>
                </a:lnTo>
                <a:lnTo>
                  <a:pt x="875093" y="441007"/>
                </a:lnTo>
                <a:lnTo>
                  <a:pt x="844397" y="478472"/>
                </a:lnTo>
                <a:lnTo>
                  <a:pt x="814438" y="523684"/>
                </a:lnTo>
                <a:lnTo>
                  <a:pt x="785101" y="569328"/>
                </a:lnTo>
                <a:lnTo>
                  <a:pt x="756666" y="615543"/>
                </a:lnTo>
                <a:lnTo>
                  <a:pt x="729399" y="662432"/>
                </a:lnTo>
                <a:lnTo>
                  <a:pt x="703580" y="710145"/>
                </a:lnTo>
                <a:lnTo>
                  <a:pt x="679500" y="758812"/>
                </a:lnTo>
                <a:lnTo>
                  <a:pt x="658164" y="809942"/>
                </a:lnTo>
                <a:lnTo>
                  <a:pt x="647636" y="835583"/>
                </a:lnTo>
                <a:lnTo>
                  <a:pt x="635863" y="860615"/>
                </a:lnTo>
                <a:lnTo>
                  <a:pt x="586981" y="953490"/>
                </a:lnTo>
                <a:lnTo>
                  <a:pt x="562889" y="1000086"/>
                </a:lnTo>
                <a:lnTo>
                  <a:pt x="539686" y="1047089"/>
                </a:lnTo>
                <a:lnTo>
                  <a:pt x="517855" y="1094727"/>
                </a:lnTo>
                <a:lnTo>
                  <a:pt x="497890" y="1143203"/>
                </a:lnTo>
                <a:lnTo>
                  <a:pt x="486384" y="1180490"/>
                </a:lnTo>
                <a:lnTo>
                  <a:pt x="481279" y="1197508"/>
                </a:lnTo>
                <a:lnTo>
                  <a:pt x="485406" y="1200124"/>
                </a:lnTo>
                <a:lnTo>
                  <a:pt x="485698" y="1205280"/>
                </a:lnTo>
                <a:lnTo>
                  <a:pt x="499325" y="1204302"/>
                </a:lnTo>
                <a:lnTo>
                  <a:pt x="496582" y="1197152"/>
                </a:lnTo>
                <a:lnTo>
                  <a:pt x="498995" y="1190345"/>
                </a:lnTo>
                <a:lnTo>
                  <a:pt x="518185" y="1139380"/>
                </a:lnTo>
                <a:lnTo>
                  <a:pt x="539089" y="1089139"/>
                </a:lnTo>
                <a:lnTo>
                  <a:pt x="561403" y="1039495"/>
                </a:lnTo>
                <a:lnTo>
                  <a:pt x="584835" y="990358"/>
                </a:lnTo>
                <a:lnTo>
                  <a:pt x="605370" y="948855"/>
                </a:lnTo>
                <a:lnTo>
                  <a:pt x="667918" y="824763"/>
                </a:lnTo>
                <a:lnTo>
                  <a:pt x="688365" y="783209"/>
                </a:lnTo>
                <a:lnTo>
                  <a:pt x="712343" y="735228"/>
                </a:lnTo>
                <a:lnTo>
                  <a:pt x="737489" y="687946"/>
                </a:lnTo>
                <a:lnTo>
                  <a:pt x="763778" y="641350"/>
                </a:lnTo>
                <a:lnTo>
                  <a:pt x="791222" y="595414"/>
                </a:lnTo>
                <a:lnTo>
                  <a:pt x="819785" y="550113"/>
                </a:lnTo>
                <a:lnTo>
                  <a:pt x="849477" y="505434"/>
                </a:lnTo>
                <a:lnTo>
                  <a:pt x="875131" y="469480"/>
                </a:lnTo>
                <a:lnTo>
                  <a:pt x="891247" y="444957"/>
                </a:lnTo>
                <a:lnTo>
                  <a:pt x="894321" y="436435"/>
                </a:lnTo>
                <a:close/>
              </a:path>
              <a:path w="1540510" h="2419350" extrusionOk="0">
                <a:moveTo>
                  <a:pt x="1540446" y="1600860"/>
                </a:moveTo>
                <a:lnTo>
                  <a:pt x="1538058" y="1595005"/>
                </a:lnTo>
                <a:lnTo>
                  <a:pt x="1534223" y="1594294"/>
                </a:lnTo>
                <a:lnTo>
                  <a:pt x="1529626" y="1595996"/>
                </a:lnTo>
                <a:lnTo>
                  <a:pt x="1524927" y="1597367"/>
                </a:lnTo>
                <a:lnTo>
                  <a:pt x="1499971" y="1594916"/>
                </a:lnTo>
                <a:lnTo>
                  <a:pt x="1475892" y="1586776"/>
                </a:lnTo>
                <a:lnTo>
                  <a:pt x="1452181" y="1576463"/>
                </a:lnTo>
                <a:lnTo>
                  <a:pt x="1428305" y="1567497"/>
                </a:lnTo>
                <a:lnTo>
                  <a:pt x="1379550" y="1555965"/>
                </a:lnTo>
                <a:lnTo>
                  <a:pt x="1341793" y="1552333"/>
                </a:lnTo>
                <a:lnTo>
                  <a:pt x="1323073" y="1554238"/>
                </a:lnTo>
                <a:lnTo>
                  <a:pt x="1268818" y="1564538"/>
                </a:lnTo>
                <a:lnTo>
                  <a:pt x="1214488" y="1574431"/>
                </a:lnTo>
                <a:lnTo>
                  <a:pt x="1191641" y="1578089"/>
                </a:lnTo>
                <a:lnTo>
                  <a:pt x="1169238" y="1580121"/>
                </a:lnTo>
                <a:lnTo>
                  <a:pt x="1146873" y="1579422"/>
                </a:lnTo>
                <a:lnTo>
                  <a:pt x="1107147" y="1571574"/>
                </a:lnTo>
                <a:lnTo>
                  <a:pt x="1072032" y="1568907"/>
                </a:lnTo>
                <a:lnTo>
                  <a:pt x="1054925" y="1565922"/>
                </a:lnTo>
                <a:lnTo>
                  <a:pt x="1039114" y="1562100"/>
                </a:lnTo>
                <a:lnTo>
                  <a:pt x="1023759" y="1559839"/>
                </a:lnTo>
                <a:lnTo>
                  <a:pt x="1008405" y="1559979"/>
                </a:lnTo>
                <a:lnTo>
                  <a:pt x="992593" y="1563357"/>
                </a:lnTo>
                <a:lnTo>
                  <a:pt x="981773" y="1566418"/>
                </a:lnTo>
                <a:lnTo>
                  <a:pt x="970724" y="1568831"/>
                </a:lnTo>
                <a:lnTo>
                  <a:pt x="948524" y="1572831"/>
                </a:lnTo>
                <a:lnTo>
                  <a:pt x="936663" y="1574406"/>
                </a:lnTo>
                <a:lnTo>
                  <a:pt x="924712" y="1575041"/>
                </a:lnTo>
                <a:lnTo>
                  <a:pt x="912749" y="1574990"/>
                </a:lnTo>
                <a:lnTo>
                  <a:pt x="864133" y="1559293"/>
                </a:lnTo>
                <a:lnTo>
                  <a:pt x="848677" y="1521853"/>
                </a:lnTo>
                <a:lnTo>
                  <a:pt x="848372" y="1511884"/>
                </a:lnTo>
                <a:lnTo>
                  <a:pt x="849160" y="1502105"/>
                </a:lnTo>
                <a:lnTo>
                  <a:pt x="860183" y="1451368"/>
                </a:lnTo>
                <a:lnTo>
                  <a:pt x="881837" y="1392364"/>
                </a:lnTo>
                <a:lnTo>
                  <a:pt x="914450" y="1334579"/>
                </a:lnTo>
                <a:lnTo>
                  <a:pt x="931189" y="1304201"/>
                </a:lnTo>
                <a:lnTo>
                  <a:pt x="948232" y="1274000"/>
                </a:lnTo>
                <a:lnTo>
                  <a:pt x="966597" y="1244676"/>
                </a:lnTo>
                <a:lnTo>
                  <a:pt x="987640" y="1216088"/>
                </a:lnTo>
                <a:lnTo>
                  <a:pt x="1032624" y="1160894"/>
                </a:lnTo>
                <a:lnTo>
                  <a:pt x="1053693" y="1132344"/>
                </a:lnTo>
                <a:lnTo>
                  <a:pt x="1065987" y="1112456"/>
                </a:lnTo>
                <a:lnTo>
                  <a:pt x="1088669" y="1071422"/>
                </a:lnTo>
                <a:lnTo>
                  <a:pt x="1100988" y="1051547"/>
                </a:lnTo>
                <a:lnTo>
                  <a:pt x="1142720" y="989749"/>
                </a:lnTo>
                <a:lnTo>
                  <a:pt x="1178928" y="924839"/>
                </a:lnTo>
                <a:lnTo>
                  <a:pt x="1200150" y="877506"/>
                </a:lnTo>
                <a:lnTo>
                  <a:pt x="1221041" y="830033"/>
                </a:lnTo>
                <a:lnTo>
                  <a:pt x="1303845" y="639775"/>
                </a:lnTo>
                <a:lnTo>
                  <a:pt x="1324978" y="592404"/>
                </a:lnTo>
                <a:lnTo>
                  <a:pt x="1346860" y="544195"/>
                </a:lnTo>
                <a:lnTo>
                  <a:pt x="1367942" y="495554"/>
                </a:lnTo>
                <a:lnTo>
                  <a:pt x="1386446" y="446024"/>
                </a:lnTo>
                <a:lnTo>
                  <a:pt x="1400632" y="395122"/>
                </a:lnTo>
                <a:lnTo>
                  <a:pt x="1404531" y="338277"/>
                </a:lnTo>
                <a:lnTo>
                  <a:pt x="1400365" y="264172"/>
                </a:lnTo>
                <a:lnTo>
                  <a:pt x="1397762" y="248704"/>
                </a:lnTo>
                <a:lnTo>
                  <a:pt x="1392618" y="234149"/>
                </a:lnTo>
                <a:lnTo>
                  <a:pt x="1384007" y="220395"/>
                </a:lnTo>
                <a:lnTo>
                  <a:pt x="1374838" y="208876"/>
                </a:lnTo>
                <a:lnTo>
                  <a:pt x="1356741" y="185623"/>
                </a:lnTo>
                <a:lnTo>
                  <a:pt x="1325067" y="139395"/>
                </a:lnTo>
                <a:lnTo>
                  <a:pt x="1305293" y="103289"/>
                </a:lnTo>
                <a:lnTo>
                  <a:pt x="1290497" y="65138"/>
                </a:lnTo>
                <a:lnTo>
                  <a:pt x="1282458" y="24676"/>
                </a:lnTo>
                <a:lnTo>
                  <a:pt x="1283131" y="19735"/>
                </a:lnTo>
                <a:lnTo>
                  <a:pt x="1284922" y="13182"/>
                </a:lnTo>
                <a:lnTo>
                  <a:pt x="1286395" y="6197"/>
                </a:lnTo>
                <a:lnTo>
                  <a:pt x="1286078" y="0"/>
                </a:lnTo>
                <a:lnTo>
                  <a:pt x="1281747" y="4838"/>
                </a:lnTo>
                <a:lnTo>
                  <a:pt x="1270317" y="14160"/>
                </a:lnTo>
                <a:lnTo>
                  <a:pt x="1270254" y="16586"/>
                </a:lnTo>
                <a:lnTo>
                  <a:pt x="1271803" y="23329"/>
                </a:lnTo>
                <a:lnTo>
                  <a:pt x="1275588" y="29946"/>
                </a:lnTo>
                <a:lnTo>
                  <a:pt x="1279702" y="36537"/>
                </a:lnTo>
                <a:lnTo>
                  <a:pt x="1282242" y="43218"/>
                </a:lnTo>
                <a:lnTo>
                  <a:pt x="1298803" y="105943"/>
                </a:lnTo>
                <a:lnTo>
                  <a:pt x="1328483" y="163233"/>
                </a:lnTo>
                <a:lnTo>
                  <a:pt x="1352829" y="194589"/>
                </a:lnTo>
                <a:lnTo>
                  <a:pt x="1365643" y="209791"/>
                </a:lnTo>
                <a:lnTo>
                  <a:pt x="1378064" y="225298"/>
                </a:lnTo>
                <a:lnTo>
                  <a:pt x="1384439" y="238290"/>
                </a:lnTo>
                <a:lnTo>
                  <a:pt x="1386332" y="252590"/>
                </a:lnTo>
                <a:lnTo>
                  <a:pt x="1385709" y="267677"/>
                </a:lnTo>
                <a:lnTo>
                  <a:pt x="1384503" y="283044"/>
                </a:lnTo>
                <a:lnTo>
                  <a:pt x="1385303" y="301307"/>
                </a:lnTo>
                <a:lnTo>
                  <a:pt x="1388110" y="319773"/>
                </a:lnTo>
                <a:lnTo>
                  <a:pt x="1390459" y="338188"/>
                </a:lnTo>
                <a:lnTo>
                  <a:pt x="1389875" y="356273"/>
                </a:lnTo>
                <a:lnTo>
                  <a:pt x="1379855" y="403644"/>
                </a:lnTo>
                <a:lnTo>
                  <a:pt x="1365846" y="449948"/>
                </a:lnTo>
                <a:lnTo>
                  <a:pt x="1348828" y="495376"/>
                </a:lnTo>
                <a:lnTo>
                  <a:pt x="1329753" y="540067"/>
                </a:lnTo>
                <a:lnTo>
                  <a:pt x="1309852" y="584606"/>
                </a:lnTo>
                <a:lnTo>
                  <a:pt x="1249540" y="717969"/>
                </a:lnTo>
                <a:lnTo>
                  <a:pt x="1147851" y="939685"/>
                </a:lnTo>
                <a:lnTo>
                  <a:pt x="1121117" y="985647"/>
                </a:lnTo>
                <a:lnTo>
                  <a:pt x="1106093" y="1007745"/>
                </a:lnTo>
                <a:lnTo>
                  <a:pt x="1091399" y="1030122"/>
                </a:lnTo>
                <a:lnTo>
                  <a:pt x="1074877" y="1058557"/>
                </a:lnTo>
                <a:lnTo>
                  <a:pt x="1059294" y="1087564"/>
                </a:lnTo>
                <a:lnTo>
                  <a:pt x="1043457" y="1116431"/>
                </a:lnTo>
                <a:lnTo>
                  <a:pt x="1026223" y="1144397"/>
                </a:lnTo>
                <a:lnTo>
                  <a:pt x="1010691" y="1166266"/>
                </a:lnTo>
                <a:lnTo>
                  <a:pt x="978166" y="1209001"/>
                </a:lnTo>
                <a:lnTo>
                  <a:pt x="962558" y="1230807"/>
                </a:lnTo>
                <a:lnTo>
                  <a:pt x="943457" y="1261694"/>
                </a:lnTo>
                <a:lnTo>
                  <a:pt x="926020" y="1293634"/>
                </a:lnTo>
                <a:lnTo>
                  <a:pt x="908850" y="1325753"/>
                </a:lnTo>
                <a:lnTo>
                  <a:pt x="890562" y="1357147"/>
                </a:lnTo>
                <a:lnTo>
                  <a:pt x="873582" y="1385125"/>
                </a:lnTo>
                <a:lnTo>
                  <a:pt x="858342" y="1413598"/>
                </a:lnTo>
                <a:lnTo>
                  <a:pt x="845718" y="1443164"/>
                </a:lnTo>
                <a:lnTo>
                  <a:pt x="836587" y="1474457"/>
                </a:lnTo>
                <a:lnTo>
                  <a:pt x="832561" y="1487119"/>
                </a:lnTo>
                <a:lnTo>
                  <a:pt x="827366" y="1500035"/>
                </a:lnTo>
                <a:lnTo>
                  <a:pt x="823137" y="1513001"/>
                </a:lnTo>
                <a:lnTo>
                  <a:pt x="822007" y="1525816"/>
                </a:lnTo>
                <a:lnTo>
                  <a:pt x="829627" y="1550555"/>
                </a:lnTo>
                <a:lnTo>
                  <a:pt x="868464" y="1584604"/>
                </a:lnTo>
                <a:lnTo>
                  <a:pt x="909561" y="1594675"/>
                </a:lnTo>
                <a:lnTo>
                  <a:pt x="924826" y="1596123"/>
                </a:lnTo>
                <a:lnTo>
                  <a:pt x="939939" y="1596059"/>
                </a:lnTo>
                <a:lnTo>
                  <a:pt x="954595" y="1593761"/>
                </a:lnTo>
                <a:lnTo>
                  <a:pt x="965047" y="1589443"/>
                </a:lnTo>
                <a:lnTo>
                  <a:pt x="984834" y="1576768"/>
                </a:lnTo>
                <a:lnTo>
                  <a:pt x="995108" y="1571840"/>
                </a:lnTo>
                <a:lnTo>
                  <a:pt x="1008811" y="1568767"/>
                </a:lnTo>
                <a:lnTo>
                  <a:pt x="1022642" y="1568373"/>
                </a:lnTo>
                <a:lnTo>
                  <a:pt x="1036523" y="1570139"/>
                </a:lnTo>
                <a:lnTo>
                  <a:pt x="1050328" y="1573555"/>
                </a:lnTo>
                <a:lnTo>
                  <a:pt x="1064082" y="1578775"/>
                </a:lnTo>
                <a:lnTo>
                  <a:pt x="1090866" y="1591703"/>
                </a:lnTo>
                <a:lnTo>
                  <a:pt x="1104633" y="1596936"/>
                </a:lnTo>
                <a:lnTo>
                  <a:pt x="1134846" y="1603121"/>
                </a:lnTo>
                <a:lnTo>
                  <a:pt x="1165720" y="1604492"/>
                </a:lnTo>
                <a:lnTo>
                  <a:pt x="1196708" y="1601863"/>
                </a:lnTo>
                <a:lnTo>
                  <a:pt x="1227289" y="1596021"/>
                </a:lnTo>
                <a:lnTo>
                  <a:pt x="1244955" y="1592160"/>
                </a:lnTo>
                <a:lnTo>
                  <a:pt x="1262684" y="1588833"/>
                </a:lnTo>
                <a:lnTo>
                  <a:pt x="1298371" y="1583131"/>
                </a:lnTo>
                <a:lnTo>
                  <a:pt x="1326184" y="1578038"/>
                </a:lnTo>
                <a:lnTo>
                  <a:pt x="1354239" y="1573212"/>
                </a:lnTo>
                <a:lnTo>
                  <a:pt x="1382179" y="1571663"/>
                </a:lnTo>
                <a:lnTo>
                  <a:pt x="1409649" y="1576387"/>
                </a:lnTo>
                <a:lnTo>
                  <a:pt x="1424203" y="1581785"/>
                </a:lnTo>
                <a:lnTo>
                  <a:pt x="1438541" y="1587703"/>
                </a:lnTo>
                <a:lnTo>
                  <a:pt x="1452956" y="1593278"/>
                </a:lnTo>
                <a:lnTo>
                  <a:pt x="1467789" y="1597596"/>
                </a:lnTo>
                <a:lnTo>
                  <a:pt x="1485938" y="1601101"/>
                </a:lnTo>
                <a:lnTo>
                  <a:pt x="1503972" y="1603133"/>
                </a:lnTo>
                <a:lnTo>
                  <a:pt x="1522082" y="1603209"/>
                </a:lnTo>
                <a:lnTo>
                  <a:pt x="1540446" y="1600860"/>
                </a:lnTo>
                <a:close/>
              </a:path>
            </a:pathLst>
          </a:custGeom>
          <a:solidFill>
            <a:srgbClr val="C7C70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pic>
        <p:nvPicPr>
          <p:cNvPr id="67" name="Google Shape;67;p12"/>
          <p:cNvPicPr preferRelativeResize="0"/>
          <p:nvPr/>
        </p:nvPicPr>
        <p:blipFill rotWithShape="1">
          <a:blip r:embed="rId14">
            <a:alphaModFix/>
          </a:blip>
          <a:srcRect/>
          <a:stretch/>
        </p:blipFill>
        <p:spPr>
          <a:xfrm>
            <a:off x="1341033" y="3446835"/>
            <a:ext cx="82225" cy="111800"/>
          </a:xfrm>
          <a:prstGeom prst="rect">
            <a:avLst/>
          </a:prstGeom>
          <a:noFill/>
          <a:ln>
            <a:noFill/>
          </a:ln>
        </p:spPr>
      </p:pic>
      <p:sp>
        <p:nvSpPr>
          <p:cNvPr id="68" name="Google Shape;68;p12"/>
          <p:cNvSpPr/>
          <p:nvPr/>
        </p:nvSpPr>
        <p:spPr>
          <a:xfrm>
            <a:off x="2298794" y="1818374"/>
            <a:ext cx="2857183" cy="677545"/>
          </a:xfrm>
          <a:custGeom>
            <a:avLst/>
            <a:gdLst/>
            <a:ahLst/>
            <a:cxnLst/>
            <a:rect l="l" t="t" r="r" b="b"/>
            <a:pathLst>
              <a:path w="5714365" h="1355089" extrusionOk="0">
                <a:moveTo>
                  <a:pt x="5526525" y="1354767"/>
                </a:moveTo>
                <a:lnTo>
                  <a:pt x="190499" y="1354767"/>
                </a:lnTo>
                <a:lnTo>
                  <a:pt x="153161" y="1351073"/>
                </a:lnTo>
                <a:lnTo>
                  <a:pt x="84810" y="1322761"/>
                </a:lnTo>
                <a:lnTo>
                  <a:pt x="32006" y="1269956"/>
                </a:lnTo>
                <a:lnTo>
                  <a:pt x="3694" y="1201605"/>
                </a:lnTo>
                <a:lnTo>
                  <a:pt x="0" y="1164267"/>
                </a:lnTo>
                <a:lnTo>
                  <a:pt x="0" y="190499"/>
                </a:lnTo>
                <a:lnTo>
                  <a:pt x="14500" y="117598"/>
                </a:lnTo>
                <a:lnTo>
                  <a:pt x="55796" y="55795"/>
                </a:lnTo>
                <a:lnTo>
                  <a:pt x="117598" y="14500"/>
                </a:lnTo>
                <a:lnTo>
                  <a:pt x="190498" y="0"/>
                </a:lnTo>
                <a:lnTo>
                  <a:pt x="5526527" y="0"/>
                </a:lnTo>
                <a:lnTo>
                  <a:pt x="5599426" y="14500"/>
                </a:lnTo>
                <a:lnTo>
                  <a:pt x="5661229" y="55795"/>
                </a:lnTo>
                <a:lnTo>
                  <a:pt x="5702524" y="117598"/>
                </a:lnTo>
                <a:lnTo>
                  <a:pt x="5714107" y="161004"/>
                </a:lnTo>
                <a:lnTo>
                  <a:pt x="5714107" y="1193762"/>
                </a:lnTo>
                <a:lnTo>
                  <a:pt x="5702524" y="1237168"/>
                </a:lnTo>
                <a:lnTo>
                  <a:pt x="5661229" y="1298971"/>
                </a:lnTo>
                <a:lnTo>
                  <a:pt x="5599426" y="1340266"/>
                </a:lnTo>
                <a:lnTo>
                  <a:pt x="5526525" y="1354767"/>
                </a:lnTo>
                <a:close/>
              </a:path>
            </a:pathLst>
          </a:custGeom>
          <a:solidFill>
            <a:srgbClr val="F778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title"/>
          </p:nvPr>
        </p:nvSpPr>
        <p:spPr>
          <a:xfrm>
            <a:off x="348942" y="268003"/>
            <a:ext cx="4326890" cy="125793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sz="5000" b="0" i="0">
                <a:solidFill>
                  <a:schemeClr val="dk1"/>
                </a:solidFill>
                <a:latin typeface="Arial"/>
                <a:ea typeface="Arial"/>
                <a:cs typeface="Arial"/>
                <a:sym typeface="Aria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0" name="Google Shape;70;p12"/>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700"/>
              <a:buNone/>
              <a:defRPr/>
            </a:lvl1pPr>
            <a:lvl2pPr marL="914400" lvl="1" indent="-228600" algn="l">
              <a:lnSpc>
                <a:spcPct val="100000"/>
              </a:lnSpc>
              <a:spcBef>
                <a:spcPts val="0"/>
              </a:spcBef>
              <a:spcAft>
                <a:spcPts val="0"/>
              </a:spcAft>
              <a:buSzPts val="700"/>
              <a:buNone/>
              <a:defRPr/>
            </a:lvl2pPr>
            <a:lvl3pPr marL="1371600" lvl="2" indent="-228600" algn="l">
              <a:lnSpc>
                <a:spcPct val="100000"/>
              </a:lnSpc>
              <a:spcBef>
                <a:spcPts val="0"/>
              </a:spcBef>
              <a:spcAft>
                <a:spcPts val="0"/>
              </a:spcAft>
              <a:buSzPts val="700"/>
              <a:buNone/>
              <a:defRPr/>
            </a:lvl3pPr>
            <a:lvl4pPr marL="1828800" lvl="3" indent="-228600" algn="l">
              <a:lnSpc>
                <a:spcPct val="100000"/>
              </a:lnSpc>
              <a:spcBef>
                <a:spcPts val="0"/>
              </a:spcBef>
              <a:spcAft>
                <a:spcPts val="0"/>
              </a:spcAft>
              <a:buSzPts val="700"/>
              <a:buNone/>
              <a:defRPr/>
            </a:lvl4pPr>
            <a:lvl5pPr marL="2286000" lvl="4" indent="-228600" algn="l">
              <a:lnSpc>
                <a:spcPct val="100000"/>
              </a:lnSpc>
              <a:spcBef>
                <a:spcPts val="0"/>
              </a:spcBef>
              <a:spcAft>
                <a:spcPts val="0"/>
              </a:spcAft>
              <a:buSzPts val="700"/>
              <a:buNone/>
              <a:defRPr/>
            </a:lvl5pPr>
            <a:lvl6pPr marL="2743200" lvl="5" indent="-228600" algn="l">
              <a:lnSpc>
                <a:spcPct val="100000"/>
              </a:lnSpc>
              <a:spcBef>
                <a:spcPts val="0"/>
              </a:spcBef>
              <a:spcAft>
                <a:spcPts val="0"/>
              </a:spcAft>
              <a:buSzPts val="700"/>
              <a:buNone/>
              <a:defRPr/>
            </a:lvl6pPr>
            <a:lvl7pPr marL="3200400" lvl="6" indent="-228600" algn="l">
              <a:lnSpc>
                <a:spcPct val="100000"/>
              </a:lnSpc>
              <a:spcBef>
                <a:spcPts val="0"/>
              </a:spcBef>
              <a:spcAft>
                <a:spcPts val="0"/>
              </a:spcAft>
              <a:buSzPts val="700"/>
              <a:buNone/>
              <a:defRPr/>
            </a:lvl7pPr>
            <a:lvl8pPr marL="3657600" lvl="7" indent="-228600" algn="l">
              <a:lnSpc>
                <a:spcPct val="100000"/>
              </a:lnSpc>
              <a:spcBef>
                <a:spcPts val="0"/>
              </a:spcBef>
              <a:spcAft>
                <a:spcPts val="0"/>
              </a:spcAft>
              <a:buSzPts val="700"/>
              <a:buNone/>
              <a:defRPr/>
            </a:lvl8pPr>
            <a:lvl9pPr marL="4114800" lvl="8" indent="-228600" algn="l">
              <a:lnSpc>
                <a:spcPct val="100000"/>
              </a:lnSpc>
              <a:spcBef>
                <a:spcPts val="0"/>
              </a:spcBef>
              <a:spcAft>
                <a:spcPts val="0"/>
              </a:spcAft>
              <a:buSzPts val="700"/>
              <a:buNone/>
              <a:defRPr/>
            </a:lvl9pPr>
          </a:lstStyle>
          <a:p>
            <a:endParaRPr/>
          </a:p>
        </p:txBody>
      </p:sp>
      <p:sp>
        <p:nvSpPr>
          <p:cNvPr id="71" name="Google Shape;71;p12"/>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700"/>
              <a:buNone/>
              <a:defRPr/>
            </a:lvl1pPr>
            <a:lvl2pPr marL="914400" lvl="1" indent="-228600" algn="l">
              <a:lnSpc>
                <a:spcPct val="100000"/>
              </a:lnSpc>
              <a:spcBef>
                <a:spcPts val="0"/>
              </a:spcBef>
              <a:spcAft>
                <a:spcPts val="0"/>
              </a:spcAft>
              <a:buSzPts val="700"/>
              <a:buNone/>
              <a:defRPr/>
            </a:lvl2pPr>
            <a:lvl3pPr marL="1371600" lvl="2" indent="-228600" algn="l">
              <a:lnSpc>
                <a:spcPct val="100000"/>
              </a:lnSpc>
              <a:spcBef>
                <a:spcPts val="0"/>
              </a:spcBef>
              <a:spcAft>
                <a:spcPts val="0"/>
              </a:spcAft>
              <a:buSzPts val="700"/>
              <a:buNone/>
              <a:defRPr/>
            </a:lvl3pPr>
            <a:lvl4pPr marL="1828800" lvl="3" indent="-228600" algn="l">
              <a:lnSpc>
                <a:spcPct val="100000"/>
              </a:lnSpc>
              <a:spcBef>
                <a:spcPts val="0"/>
              </a:spcBef>
              <a:spcAft>
                <a:spcPts val="0"/>
              </a:spcAft>
              <a:buSzPts val="700"/>
              <a:buNone/>
              <a:defRPr/>
            </a:lvl4pPr>
            <a:lvl5pPr marL="2286000" lvl="4" indent="-228600" algn="l">
              <a:lnSpc>
                <a:spcPct val="100000"/>
              </a:lnSpc>
              <a:spcBef>
                <a:spcPts val="0"/>
              </a:spcBef>
              <a:spcAft>
                <a:spcPts val="0"/>
              </a:spcAft>
              <a:buSzPts val="700"/>
              <a:buNone/>
              <a:defRPr/>
            </a:lvl5pPr>
            <a:lvl6pPr marL="2743200" lvl="5" indent="-228600" algn="l">
              <a:lnSpc>
                <a:spcPct val="100000"/>
              </a:lnSpc>
              <a:spcBef>
                <a:spcPts val="0"/>
              </a:spcBef>
              <a:spcAft>
                <a:spcPts val="0"/>
              </a:spcAft>
              <a:buSzPts val="700"/>
              <a:buNone/>
              <a:defRPr/>
            </a:lvl6pPr>
            <a:lvl7pPr marL="3200400" lvl="6" indent="-228600" algn="l">
              <a:lnSpc>
                <a:spcPct val="100000"/>
              </a:lnSpc>
              <a:spcBef>
                <a:spcPts val="0"/>
              </a:spcBef>
              <a:spcAft>
                <a:spcPts val="0"/>
              </a:spcAft>
              <a:buSzPts val="700"/>
              <a:buNone/>
              <a:defRPr/>
            </a:lvl7pPr>
            <a:lvl8pPr marL="3657600" lvl="7" indent="-228600" algn="l">
              <a:lnSpc>
                <a:spcPct val="100000"/>
              </a:lnSpc>
              <a:spcBef>
                <a:spcPts val="0"/>
              </a:spcBef>
              <a:spcAft>
                <a:spcPts val="0"/>
              </a:spcAft>
              <a:buSzPts val="700"/>
              <a:buNone/>
              <a:defRPr/>
            </a:lvl8pPr>
            <a:lvl9pPr marL="4114800" lvl="8" indent="-228600" algn="l">
              <a:lnSpc>
                <a:spcPct val="100000"/>
              </a:lnSpc>
              <a:spcBef>
                <a:spcPts val="0"/>
              </a:spcBef>
              <a:spcAft>
                <a:spcPts val="0"/>
              </a:spcAft>
              <a:buSzPts val="700"/>
              <a:buNone/>
              <a:defRPr/>
            </a:lvl9pPr>
          </a:lstStyle>
          <a:p>
            <a:endParaRPr/>
          </a:p>
        </p:txBody>
      </p:sp>
      <p:sp>
        <p:nvSpPr>
          <p:cNvPr id="72" name="Google Shape;72;p1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3" name="Google Shape;73;p1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4" name="Google Shape;74;p1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75"/>
        <p:cNvGrpSpPr/>
        <p:nvPr/>
      </p:nvGrpSpPr>
      <p:grpSpPr>
        <a:xfrm>
          <a:off x="0" y="0"/>
          <a:ext cx="0" cy="0"/>
          <a:chOff x="0" y="0"/>
          <a:chExt cx="0" cy="0"/>
        </a:xfrm>
      </p:grpSpPr>
      <p:sp>
        <p:nvSpPr>
          <p:cNvPr id="76" name="Google Shape;76;p13"/>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7" name="Google Shape;77;p13"/>
          <p:cNvSpPr/>
          <p:nvPr/>
        </p:nvSpPr>
        <p:spPr>
          <a:xfrm>
            <a:off x="360057" y="4792967"/>
            <a:ext cx="8425180" cy="4763"/>
          </a:xfrm>
          <a:custGeom>
            <a:avLst/>
            <a:gdLst/>
            <a:ahLst/>
            <a:cxnLst/>
            <a:rect l="l" t="t" r="r" b="b"/>
            <a:pathLst>
              <a:path w="16850360" h="9525" extrusionOk="0">
                <a:moveTo>
                  <a:pt x="0" y="9515"/>
                </a:moveTo>
                <a:lnTo>
                  <a:pt x="16849841" y="0"/>
                </a:lnTo>
              </a:path>
            </a:pathLst>
          </a:custGeom>
          <a:noFill/>
          <a:ln w="190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8" name="Google Shape;78;p13"/>
          <p:cNvSpPr txBox="1">
            <a:spLocks noGrp="1"/>
          </p:cNvSpPr>
          <p:nvPr>
            <p:ph type="title"/>
          </p:nvPr>
        </p:nvSpPr>
        <p:spPr>
          <a:xfrm>
            <a:off x="348942" y="268003"/>
            <a:ext cx="4326890" cy="125793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sz="5000" b="0" i="0">
                <a:solidFill>
                  <a:schemeClr val="dk1"/>
                </a:solidFill>
                <a:latin typeface="Arial"/>
                <a:ea typeface="Arial"/>
                <a:cs typeface="Arial"/>
                <a:sym typeface="Aria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9" name="Google Shape;79;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0" name="Google Shape;80;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1" name="Google Shape;81;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82"/>
        <p:cNvGrpSpPr/>
        <p:nvPr/>
      </p:nvGrpSpPr>
      <p:grpSpPr>
        <a:xfrm>
          <a:off x="0" y="0"/>
          <a:ext cx="0" cy="0"/>
          <a:chOff x="0" y="0"/>
          <a:chExt cx="0" cy="0"/>
        </a:xfrm>
      </p:grpSpPr>
      <p:sp>
        <p:nvSpPr>
          <p:cNvPr id="83" name="Google Shape;83;p14"/>
          <p:cNvSpPr/>
          <p:nvPr/>
        </p:nvSpPr>
        <p:spPr>
          <a:xfrm>
            <a:off x="2423330" y="2085312"/>
            <a:ext cx="1761808" cy="750252"/>
          </a:xfrm>
          <a:custGeom>
            <a:avLst/>
            <a:gdLst/>
            <a:ahLst/>
            <a:cxnLst/>
            <a:rect l="l" t="t" r="r" b="b"/>
            <a:pathLst>
              <a:path w="3523615" h="1500504" extrusionOk="0">
                <a:moveTo>
                  <a:pt x="3332733" y="1500319"/>
                </a:moveTo>
                <a:lnTo>
                  <a:pt x="190499" y="1500319"/>
                </a:lnTo>
                <a:lnTo>
                  <a:pt x="146819" y="1495288"/>
                </a:lnTo>
                <a:lnTo>
                  <a:pt x="106722" y="1480956"/>
                </a:lnTo>
                <a:lnTo>
                  <a:pt x="71351" y="1458468"/>
                </a:lnTo>
                <a:lnTo>
                  <a:pt x="41850" y="1428967"/>
                </a:lnTo>
                <a:lnTo>
                  <a:pt x="19362" y="1393596"/>
                </a:lnTo>
                <a:lnTo>
                  <a:pt x="5031" y="1353499"/>
                </a:lnTo>
                <a:lnTo>
                  <a:pt x="0" y="1309821"/>
                </a:lnTo>
                <a:lnTo>
                  <a:pt x="0" y="190498"/>
                </a:lnTo>
                <a:lnTo>
                  <a:pt x="5031" y="146820"/>
                </a:lnTo>
                <a:lnTo>
                  <a:pt x="19362" y="106722"/>
                </a:lnTo>
                <a:lnTo>
                  <a:pt x="41850" y="71351"/>
                </a:lnTo>
                <a:lnTo>
                  <a:pt x="71351" y="41850"/>
                </a:lnTo>
                <a:lnTo>
                  <a:pt x="106722" y="19362"/>
                </a:lnTo>
                <a:lnTo>
                  <a:pt x="146819" y="5031"/>
                </a:lnTo>
                <a:lnTo>
                  <a:pt x="190499" y="0"/>
                </a:lnTo>
                <a:lnTo>
                  <a:pt x="3332733" y="0"/>
                </a:lnTo>
                <a:lnTo>
                  <a:pt x="3376413" y="5031"/>
                </a:lnTo>
                <a:lnTo>
                  <a:pt x="3416510" y="19362"/>
                </a:lnTo>
                <a:lnTo>
                  <a:pt x="3451881" y="41850"/>
                </a:lnTo>
                <a:lnTo>
                  <a:pt x="3481382" y="71351"/>
                </a:lnTo>
                <a:lnTo>
                  <a:pt x="3503870" y="106722"/>
                </a:lnTo>
                <a:lnTo>
                  <a:pt x="3518202" y="146820"/>
                </a:lnTo>
                <a:lnTo>
                  <a:pt x="3523233" y="190498"/>
                </a:lnTo>
                <a:lnTo>
                  <a:pt x="3523233" y="1309821"/>
                </a:lnTo>
                <a:lnTo>
                  <a:pt x="3518202" y="1353499"/>
                </a:lnTo>
                <a:lnTo>
                  <a:pt x="3503870" y="1393596"/>
                </a:lnTo>
                <a:lnTo>
                  <a:pt x="3481382" y="1428967"/>
                </a:lnTo>
                <a:lnTo>
                  <a:pt x="3451881" y="1458468"/>
                </a:lnTo>
                <a:lnTo>
                  <a:pt x="3416510" y="1480956"/>
                </a:lnTo>
                <a:lnTo>
                  <a:pt x="3376413" y="1495288"/>
                </a:lnTo>
                <a:lnTo>
                  <a:pt x="3332733" y="1500319"/>
                </a:lnTo>
                <a:close/>
              </a:path>
            </a:pathLst>
          </a:custGeom>
          <a:solidFill>
            <a:srgbClr val="AC6BA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84" name="Google Shape;84;p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5" name="Google Shape;85;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6" name="Google Shape;86;p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48942" y="268003"/>
            <a:ext cx="4326890" cy="125793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sz="5000" b="0" i="0">
                <a:solidFill>
                  <a:schemeClr val="dk1"/>
                </a:solidFill>
                <a:latin typeface="Arial"/>
                <a:ea typeface="Arial"/>
                <a:cs typeface="Arial"/>
                <a:sym typeface="Aria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 name="Google Shape;19;p3"/>
          <p:cNvSpPr txBox="1">
            <a:spLocks noGrp="1"/>
          </p:cNvSpPr>
          <p:nvPr>
            <p:ph type="body" idx="1"/>
          </p:nvPr>
        </p:nvSpPr>
        <p:spPr>
          <a:xfrm>
            <a:off x="4371756" y="1311419"/>
            <a:ext cx="3863975" cy="206978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700"/>
              <a:buNone/>
              <a:defRPr sz="6000" b="0" i="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700"/>
              <a:buNone/>
              <a:defRPr/>
            </a:lvl2pPr>
            <a:lvl3pPr marL="1371600" lvl="2" indent="-228600" algn="l">
              <a:lnSpc>
                <a:spcPct val="100000"/>
              </a:lnSpc>
              <a:spcBef>
                <a:spcPts val="0"/>
              </a:spcBef>
              <a:spcAft>
                <a:spcPts val="0"/>
              </a:spcAft>
              <a:buSzPts val="700"/>
              <a:buNone/>
              <a:defRPr/>
            </a:lvl3pPr>
            <a:lvl4pPr marL="1828800" lvl="3" indent="-228600" algn="l">
              <a:lnSpc>
                <a:spcPct val="100000"/>
              </a:lnSpc>
              <a:spcBef>
                <a:spcPts val="0"/>
              </a:spcBef>
              <a:spcAft>
                <a:spcPts val="0"/>
              </a:spcAft>
              <a:buSzPts val="700"/>
              <a:buNone/>
              <a:defRPr/>
            </a:lvl4pPr>
            <a:lvl5pPr marL="2286000" lvl="4" indent="-228600" algn="l">
              <a:lnSpc>
                <a:spcPct val="100000"/>
              </a:lnSpc>
              <a:spcBef>
                <a:spcPts val="0"/>
              </a:spcBef>
              <a:spcAft>
                <a:spcPts val="0"/>
              </a:spcAft>
              <a:buSzPts val="700"/>
              <a:buNone/>
              <a:defRPr/>
            </a:lvl5pPr>
            <a:lvl6pPr marL="2743200" lvl="5" indent="-228600" algn="l">
              <a:lnSpc>
                <a:spcPct val="100000"/>
              </a:lnSpc>
              <a:spcBef>
                <a:spcPts val="0"/>
              </a:spcBef>
              <a:spcAft>
                <a:spcPts val="0"/>
              </a:spcAft>
              <a:buSzPts val="700"/>
              <a:buNone/>
              <a:defRPr/>
            </a:lvl6pPr>
            <a:lvl7pPr marL="3200400" lvl="6" indent="-228600" algn="l">
              <a:lnSpc>
                <a:spcPct val="100000"/>
              </a:lnSpc>
              <a:spcBef>
                <a:spcPts val="0"/>
              </a:spcBef>
              <a:spcAft>
                <a:spcPts val="0"/>
              </a:spcAft>
              <a:buSzPts val="700"/>
              <a:buNone/>
              <a:defRPr/>
            </a:lvl7pPr>
            <a:lvl8pPr marL="3657600" lvl="7" indent="-228600" algn="l">
              <a:lnSpc>
                <a:spcPct val="100000"/>
              </a:lnSpc>
              <a:spcBef>
                <a:spcPts val="0"/>
              </a:spcBef>
              <a:spcAft>
                <a:spcPts val="0"/>
              </a:spcAft>
              <a:buSzPts val="700"/>
              <a:buNone/>
              <a:defRPr/>
            </a:lvl8pPr>
            <a:lvl9pPr marL="4114800" lvl="8" indent="-228600" algn="l">
              <a:lnSpc>
                <a:spcPct val="100000"/>
              </a:lnSpc>
              <a:spcBef>
                <a:spcPts val="0"/>
              </a:spcBef>
              <a:spcAft>
                <a:spcPts val="0"/>
              </a:spcAft>
              <a:buSzPts val="700"/>
              <a:buNone/>
              <a:defRPr/>
            </a:lvl9pPr>
          </a:lstStyle>
          <a:p>
            <a:endParaRPr/>
          </a:p>
        </p:txBody>
      </p:sp>
      <p:sp>
        <p:nvSpPr>
          <p:cNvPr id="20" name="Google Shape;20;p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1" name="Google Shape;21;p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2" name="Google Shape;22;p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23"/>
        <p:cNvGrpSpPr/>
        <p:nvPr/>
      </p:nvGrpSpPr>
      <p:grpSpPr>
        <a:xfrm>
          <a:off x="0" y="0"/>
          <a:ext cx="0" cy="0"/>
          <a:chOff x="0" y="0"/>
          <a:chExt cx="0" cy="0"/>
        </a:xfrm>
      </p:grpSpPr>
      <p:sp>
        <p:nvSpPr>
          <p:cNvPr id="24" name="Google Shape;24;p4"/>
          <p:cNvSpPr/>
          <p:nvPr/>
        </p:nvSpPr>
        <p:spPr>
          <a:xfrm>
            <a:off x="0" y="0"/>
            <a:ext cx="9144000" cy="5143500"/>
          </a:xfrm>
          <a:prstGeom prst="rect">
            <a:avLst/>
          </a:prstGeom>
          <a:solidFill>
            <a:srgbClr val="EB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26"/>
        <p:cNvGrpSpPr/>
        <p:nvPr/>
      </p:nvGrpSpPr>
      <p:grpSpPr>
        <a:xfrm>
          <a:off x="0" y="0"/>
          <a:ext cx="0" cy="0"/>
          <a:chOff x="0" y="0"/>
          <a:chExt cx="0" cy="0"/>
        </a:xfrm>
      </p:grpSpPr>
      <p:sp>
        <p:nvSpPr>
          <p:cNvPr id="27" name="Google Shape;27;p5"/>
          <p:cNvSpPr/>
          <p:nvPr/>
        </p:nvSpPr>
        <p:spPr>
          <a:xfrm>
            <a:off x="0" y="0"/>
            <a:ext cx="9144000" cy="5143500"/>
          </a:xfrm>
          <a:prstGeom prst="rect">
            <a:avLst/>
          </a:prstGeom>
          <a:solidFill>
            <a:srgbClr val="F0F0F1"/>
          </a:solidFill>
          <a:ln>
            <a:noFill/>
          </a:ln>
        </p:spPr>
        <p:txBody>
          <a:bodyPr spcFirstLastPara="1" wrap="square" lIns="57125" tIns="57125" rIns="57125" bIns="57125" anchor="ctr"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8" name="Google Shape;28;p5"/>
          <p:cNvSpPr/>
          <p:nvPr/>
        </p:nvSpPr>
        <p:spPr>
          <a:xfrm>
            <a:off x="0" y="0"/>
            <a:ext cx="9144000" cy="5143500"/>
          </a:xfrm>
          <a:prstGeom prst="rect">
            <a:avLst/>
          </a:prstGeom>
          <a:solidFill>
            <a:srgbClr val="FFFFFF"/>
          </a:solidFill>
          <a:ln>
            <a:noFill/>
          </a:ln>
        </p:spPr>
        <p:txBody>
          <a:bodyPr spcFirstLastPara="1" wrap="square" lIns="57125" tIns="57125" rIns="57125" bIns="57125" anchor="ctr"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29"/>
        <p:cNvGrpSpPr/>
        <p:nvPr/>
      </p:nvGrpSpPr>
      <p:grpSpPr>
        <a:xfrm>
          <a:off x="0" y="0"/>
          <a:ext cx="0" cy="0"/>
          <a:chOff x="0" y="0"/>
          <a:chExt cx="0" cy="0"/>
        </a:xfrm>
      </p:grpSpPr>
      <p:pic>
        <p:nvPicPr>
          <p:cNvPr id="30" name="Google Shape;30;p6"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1" name="Google Shape;31;p6"/>
          <p:cNvSpPr/>
          <p:nvPr/>
        </p:nvSpPr>
        <p:spPr>
          <a:xfrm>
            <a:off x="0" y="0"/>
            <a:ext cx="9144000" cy="5143500"/>
          </a:xfrm>
          <a:prstGeom prst="rect">
            <a:avLst/>
          </a:prstGeom>
          <a:solidFill>
            <a:srgbClr val="FFFFFF">
              <a:alpha val="74509"/>
            </a:srgbClr>
          </a:solidFill>
          <a:ln>
            <a:noFill/>
          </a:ln>
        </p:spPr>
        <p:txBody>
          <a:bodyPr spcFirstLastPara="1" wrap="square" lIns="57125" tIns="57125" rIns="57125" bIns="5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875"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32"/>
        <p:cNvGrpSpPr/>
        <p:nvPr/>
      </p:nvGrpSpPr>
      <p:grpSpPr>
        <a:xfrm>
          <a:off x="0" y="0"/>
          <a:ext cx="0" cy="0"/>
          <a:chOff x="0" y="0"/>
          <a:chExt cx="0" cy="0"/>
        </a:xfrm>
      </p:grpSpPr>
      <p:sp>
        <p:nvSpPr>
          <p:cNvPr id="33" name="Google Shape;33;p7"/>
          <p:cNvSpPr/>
          <p:nvPr/>
        </p:nvSpPr>
        <p:spPr>
          <a:xfrm>
            <a:off x="0" y="0"/>
            <a:ext cx="9144000" cy="5143500"/>
          </a:xfrm>
          <a:prstGeom prst="rect">
            <a:avLst/>
          </a:prstGeom>
          <a:solidFill>
            <a:srgbClr val="EB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35"/>
        <p:cNvGrpSpPr/>
        <p:nvPr/>
      </p:nvGrpSpPr>
      <p:grpSpPr>
        <a:xfrm>
          <a:off x="0" y="0"/>
          <a:ext cx="0" cy="0"/>
          <a:chOff x="0" y="0"/>
          <a:chExt cx="0" cy="0"/>
        </a:xfrm>
      </p:grpSpPr>
      <p:pic>
        <p:nvPicPr>
          <p:cNvPr id="36" name="Google Shape;36;p8"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7" name="Google Shape;37;p8"/>
          <p:cNvSpPr/>
          <p:nvPr/>
        </p:nvSpPr>
        <p:spPr>
          <a:xfrm>
            <a:off x="0" y="0"/>
            <a:ext cx="9144000" cy="5143500"/>
          </a:xfrm>
          <a:prstGeom prst="rect">
            <a:avLst/>
          </a:prstGeom>
          <a:solidFill>
            <a:srgbClr val="FFFFFF">
              <a:alpha val="74509"/>
            </a:srgbClr>
          </a:solidFill>
          <a:ln>
            <a:noFill/>
          </a:ln>
        </p:spPr>
        <p:txBody>
          <a:bodyPr spcFirstLastPara="1" wrap="square" lIns="57125" tIns="57125" rIns="57125" bIns="5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875"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8"/>
        <p:cNvGrpSpPr/>
        <p:nvPr/>
      </p:nvGrpSpPr>
      <p:grpSpPr>
        <a:xfrm>
          <a:off x="0" y="0"/>
          <a:ext cx="0" cy="0"/>
          <a:chOff x="0" y="0"/>
          <a:chExt cx="0" cy="0"/>
        </a:xfrm>
      </p:grpSpPr>
      <p:sp>
        <p:nvSpPr>
          <p:cNvPr id="39" name="Google Shape;39;p9"/>
          <p:cNvSpPr/>
          <p:nvPr/>
        </p:nvSpPr>
        <p:spPr>
          <a:xfrm>
            <a:off x="0" y="0"/>
            <a:ext cx="9144000" cy="5143500"/>
          </a:xfrm>
          <a:prstGeom prst="rect">
            <a:avLst/>
          </a:prstGeom>
          <a:solidFill>
            <a:srgbClr val="EB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41"/>
        <p:cNvGrpSpPr/>
        <p:nvPr/>
      </p:nvGrpSpPr>
      <p:grpSpPr>
        <a:xfrm>
          <a:off x="0" y="0"/>
          <a:ext cx="0" cy="0"/>
          <a:chOff x="0" y="0"/>
          <a:chExt cx="0" cy="0"/>
        </a:xfrm>
      </p:grpSpPr>
      <p:sp>
        <p:nvSpPr>
          <p:cNvPr id="42" name="Google Shape;42;p10"/>
          <p:cNvSpPr/>
          <p:nvPr/>
        </p:nvSpPr>
        <p:spPr>
          <a:xfrm>
            <a:off x="0" y="0"/>
            <a:ext cx="9144000" cy="5143500"/>
          </a:xfrm>
          <a:prstGeom prst="rect">
            <a:avLst/>
          </a:prstGeom>
          <a:solidFill>
            <a:srgbClr val="EB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0"/>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48942" y="268003"/>
            <a:ext cx="4326890" cy="125793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700"/>
              <a:buFont typeface="Arial"/>
              <a:buNone/>
              <a:defRPr sz="5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371756" y="1311419"/>
            <a:ext cx="3863975" cy="2069783"/>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700"/>
              <a:buFont typeface="Arial"/>
              <a:buNone/>
              <a:defRPr sz="60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drive/folders/1sMqDCsRcSHMVMAPndvXzeAwaXYDPWI4W?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huggingface.co/Comfy-Org/flux1-dev/blob/main/flux1-dev-fp8.safetensors"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s://drive.google.com/drive/folders/1sMqDCsRcSHMVMAPndvXzeAwaXYDPWI4W?usp=sharing" TargetMode="Externa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drive/folders/1sMqDCsRcSHMVMAPndvXzeAwaXYDPWI4W?usp=sharing"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olab.research.google.com/github/camenduru/flux-jupyter/blob/main/flux.1-schnell_jupyter.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5"/>
          <p:cNvSpPr/>
          <p:nvPr/>
        </p:nvSpPr>
        <p:spPr>
          <a:xfrm>
            <a:off x="0" y="0"/>
            <a:ext cx="9141714"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 name="Google Shape;92;p15"/>
          <p:cNvSpPr txBox="1">
            <a:spLocks noGrp="1"/>
          </p:cNvSpPr>
          <p:nvPr>
            <p:ph type="ctrTitle"/>
          </p:nvPr>
        </p:nvSpPr>
        <p:spPr>
          <a:xfrm>
            <a:off x="482601" y="482600"/>
            <a:ext cx="3465438" cy="342535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700"/>
              <a:buNone/>
            </a:pPr>
            <a:r>
              <a:rPr lang="en-US" sz="3300">
                <a:solidFill>
                  <a:schemeClr val="dk1"/>
                </a:solidFill>
                <a:latin typeface="Arial"/>
                <a:ea typeface="Arial"/>
                <a:cs typeface="Arial"/>
                <a:sym typeface="Arial"/>
              </a:rPr>
              <a:t>Generating Images with Flux using ComfyUI</a:t>
            </a:r>
            <a:endParaRPr/>
          </a:p>
        </p:txBody>
      </p:sp>
      <p:pic>
        <p:nvPicPr>
          <p:cNvPr id="93" name="Google Shape;93;p15"/>
          <p:cNvPicPr preferRelativeResize="0"/>
          <p:nvPr/>
        </p:nvPicPr>
        <p:blipFill rotWithShape="1">
          <a:blip r:embed="rId3">
            <a:alphaModFix/>
          </a:blip>
          <a:srcRect r="3" b="21793"/>
          <a:stretch/>
        </p:blipFill>
        <p:spPr>
          <a:xfrm>
            <a:off x="4671911" y="10"/>
            <a:ext cx="4472089" cy="51434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7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p:nvPr/>
        </p:nvSpPr>
        <p:spPr>
          <a:xfrm>
            <a:off x="0" y="0"/>
            <a:ext cx="3729300" cy="133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400"/>
              </a:spcAft>
              <a:buNone/>
            </a:pPr>
            <a:r>
              <a:rPr lang="en-US" b="1">
                <a:solidFill>
                  <a:schemeClr val="dk1"/>
                </a:solidFill>
              </a:rPr>
              <a:t>Prompt</a:t>
            </a:r>
            <a:r>
              <a:rPr lang="en-US">
                <a:solidFill>
                  <a:schemeClr val="dk1"/>
                </a:solidFill>
              </a:rPr>
              <a:t>:  </a:t>
            </a:r>
            <a:r>
              <a:rPr lang="en-US" sz="1050">
                <a:solidFill>
                  <a:schemeClr val="dk1"/>
                </a:solidFill>
                <a:highlight>
                  <a:srgbClr val="F7F7F7"/>
                </a:highlight>
              </a:rPr>
              <a:t>"A serene portrayal of Goddess Lakshmi, seated on a blooming lotus, dressed in a gold and pink silk sari, showering coins from her hands, with an aura of divine light and vibrant lotus flowers surrounding her, traditional Indian architecture in the background – photorealistic, high detail, divine, soft golden lighting."</a:t>
            </a:r>
            <a:endParaRPr i="1">
              <a:solidFill>
                <a:schemeClr val="dk1"/>
              </a:solidFill>
            </a:endParaRPr>
          </a:p>
        </p:txBody>
      </p:sp>
      <p:sp>
        <p:nvSpPr>
          <p:cNvPr id="188" name="Google Shape;188;p24"/>
          <p:cNvSpPr txBox="1"/>
          <p:nvPr/>
        </p:nvSpPr>
        <p:spPr>
          <a:xfrm>
            <a:off x="2550" y="1290600"/>
            <a:ext cx="3085500" cy="203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200">
                <a:solidFill>
                  <a:schemeClr val="dk1"/>
                </a:solidFill>
              </a:rPr>
              <a:t>I have set the following parameters:</a:t>
            </a:r>
            <a:endParaRPr sz="1200">
              <a:solidFill>
                <a:schemeClr val="dk1"/>
              </a:solidFill>
            </a:endParaRPr>
          </a:p>
          <a:p>
            <a:pPr marL="457200" lvl="0" indent="-304800" algn="l" rtl="0">
              <a:lnSpc>
                <a:spcPct val="115000"/>
              </a:lnSpc>
              <a:spcBef>
                <a:spcPts val="1400"/>
              </a:spcBef>
              <a:spcAft>
                <a:spcPts val="0"/>
              </a:spcAft>
              <a:buClr>
                <a:schemeClr val="dk1"/>
              </a:buClr>
              <a:buSzPts val="1200"/>
              <a:buChar char="●"/>
            </a:pPr>
            <a:r>
              <a:rPr lang="en-US" sz="1200" b="1">
                <a:solidFill>
                  <a:schemeClr val="dk1"/>
                </a:solidFill>
              </a:rPr>
              <a:t>Width and Height</a:t>
            </a:r>
            <a:r>
              <a:rPr lang="en-US" sz="1200">
                <a:solidFill>
                  <a:schemeClr val="dk1"/>
                </a:solidFill>
              </a:rPr>
              <a:t>: 512 pixels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Seed</a:t>
            </a:r>
            <a:r>
              <a:rPr lang="en-US" sz="1200">
                <a:solidFill>
                  <a:schemeClr val="dk1"/>
                </a:solidFill>
              </a:rPr>
              <a:t>: 0 (using a random seed for variability)</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Steps</a:t>
            </a:r>
            <a:r>
              <a:rPr lang="en-US" sz="1200">
                <a:solidFill>
                  <a:schemeClr val="dk1"/>
                </a:solidFill>
              </a:rPr>
              <a:t>: 2 (number of sampling iterations)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Sampler Name</a:t>
            </a:r>
            <a:r>
              <a:rPr lang="en-US" sz="1200">
                <a:solidFill>
                  <a:schemeClr val="dk1"/>
                </a:solidFill>
              </a:rPr>
              <a:t>: Euler (sampling algorithm used)</a:t>
            </a:r>
            <a:endParaRPr sz="1200">
              <a:solidFill>
                <a:schemeClr val="dk1"/>
              </a:solidFill>
            </a:endParaRPr>
          </a:p>
        </p:txBody>
      </p:sp>
      <p:sp>
        <p:nvSpPr>
          <p:cNvPr id="189" name="Google Shape;189;p24"/>
          <p:cNvSpPr txBox="1"/>
          <p:nvPr/>
        </p:nvSpPr>
        <p:spPr>
          <a:xfrm>
            <a:off x="2550" y="3538800"/>
            <a:ext cx="3619800" cy="13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Observation</a:t>
            </a:r>
            <a:r>
              <a:rPr lang="en-US" sz="1200">
                <a:solidFill>
                  <a:schemeClr val="dk1"/>
                </a:solidFill>
              </a:rPr>
              <a:t>:</a:t>
            </a:r>
            <a:br>
              <a:rPr lang="en-US" sz="1200">
                <a:solidFill>
                  <a:schemeClr val="dk1"/>
                </a:solidFill>
              </a:rPr>
            </a:br>
            <a:r>
              <a:rPr lang="en-US" sz="1200">
                <a:solidFill>
                  <a:schemeClr val="dk1"/>
                </a:solidFill>
              </a:rPr>
              <a:t>Image took: 8 seconds that is 4.41 seconds per iterations.</a:t>
            </a:r>
            <a:br>
              <a:rPr lang="en-US" sz="1200">
                <a:solidFill>
                  <a:schemeClr val="dk1"/>
                </a:solidFill>
              </a:rPr>
            </a:br>
            <a:r>
              <a:rPr lang="en-US" sz="1200">
                <a:solidFill>
                  <a:schemeClr val="dk1"/>
                </a:solidFill>
              </a:rPr>
              <a:t>The image quality is great and the speed escalated as we modified the sampler numbers but it has issues like number of hands.</a:t>
            </a:r>
            <a:br>
              <a:rPr lang="en-US" sz="1600">
                <a:solidFill>
                  <a:schemeClr val="dk1"/>
                </a:solidFill>
              </a:rPr>
            </a:br>
            <a:r>
              <a:rPr lang="en-US" sz="1000">
                <a:solidFill>
                  <a:srgbClr val="212121"/>
                </a:solidFill>
                <a:highlight>
                  <a:srgbClr val="FFFFFF"/>
                </a:highlight>
                <a:latin typeface="Roboto"/>
                <a:ea typeface="Roboto"/>
                <a:cs typeface="Roboto"/>
                <a:sym typeface="Roboto"/>
              </a:rPr>
              <a:t>[00:08&lt;00:00,  4.41s/it]</a:t>
            </a:r>
            <a:endParaRPr sz="2000">
              <a:solidFill>
                <a:schemeClr val="dk1"/>
              </a:solidFill>
            </a:endParaRPr>
          </a:p>
        </p:txBody>
      </p:sp>
      <p:pic>
        <p:nvPicPr>
          <p:cNvPr id="190" name="Google Shape;190;p24"/>
          <p:cNvPicPr preferRelativeResize="0"/>
          <p:nvPr/>
        </p:nvPicPr>
        <p:blipFill>
          <a:blip r:embed="rId3">
            <a:alphaModFix/>
          </a:blip>
          <a:stretch>
            <a:fillRect/>
          </a:stretch>
        </p:blipFill>
        <p:spPr>
          <a:xfrm>
            <a:off x="3881700" y="152400"/>
            <a:ext cx="4838700" cy="483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p:nvPr/>
        </p:nvSpPr>
        <p:spPr>
          <a:xfrm>
            <a:off x="223493" y="121591"/>
            <a:ext cx="8291700" cy="876300"/>
          </a:xfrm>
          <a:prstGeom prst="rect">
            <a:avLst/>
          </a:prstGeom>
          <a:noFill/>
          <a:ln>
            <a:noFill/>
          </a:ln>
        </p:spPr>
        <p:txBody>
          <a:bodyPr spcFirstLastPara="1" wrap="square" lIns="0" tIns="0" rIns="0" bIns="0" anchor="t" anchorCtr="0">
            <a:noAutofit/>
          </a:bodyPr>
          <a:lstStyle/>
          <a:p>
            <a:pPr marL="0" marR="0" lvl="0" indent="0" algn="l" rtl="0">
              <a:lnSpc>
                <a:spcPct val="124617"/>
              </a:lnSpc>
              <a:spcBef>
                <a:spcPts val="0"/>
              </a:spcBef>
              <a:spcAft>
                <a:spcPts val="0"/>
              </a:spcAft>
              <a:buNone/>
            </a:pPr>
            <a:r>
              <a:rPr lang="en-US" sz="4188" b="0" i="0" u="none" strike="noStrike" cap="none" dirty="0" err="1">
                <a:solidFill>
                  <a:srgbClr val="161613"/>
                </a:solidFill>
                <a:latin typeface="EB Garamond"/>
                <a:ea typeface="EB Garamond"/>
                <a:cs typeface="EB Garamond"/>
                <a:sym typeface="EB Garamond"/>
              </a:rPr>
              <a:t>ComfyUI</a:t>
            </a:r>
            <a:r>
              <a:rPr lang="en-US" sz="4188" b="0" i="0" u="none" strike="noStrike" cap="none" dirty="0">
                <a:solidFill>
                  <a:srgbClr val="161613"/>
                </a:solidFill>
                <a:latin typeface="EB Garamond"/>
                <a:ea typeface="EB Garamond"/>
                <a:cs typeface="EB Garamond"/>
                <a:sym typeface="EB Garamond"/>
              </a:rPr>
              <a:t> Image Generation Process</a:t>
            </a:r>
            <a:endParaRPr sz="4188" b="0" i="0" u="none" strike="noStrike" cap="none" dirty="0">
              <a:solidFill>
                <a:srgbClr val="000000"/>
              </a:solidFill>
              <a:latin typeface="EB Garamond"/>
              <a:ea typeface="EB Garamond"/>
              <a:cs typeface="EB Garamond"/>
              <a:sym typeface="EB Garamond"/>
            </a:endParaRPr>
          </a:p>
        </p:txBody>
      </p:sp>
      <p:sp>
        <p:nvSpPr>
          <p:cNvPr id="197" name="Google Shape;197;p25"/>
          <p:cNvSpPr/>
          <p:nvPr/>
        </p:nvSpPr>
        <p:spPr>
          <a:xfrm>
            <a:off x="361656" y="888857"/>
            <a:ext cx="7992437" cy="726988"/>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188" b="0" i="0" u="none" strike="noStrike" cap="none" dirty="0" err="1">
                <a:solidFill>
                  <a:srgbClr val="161613"/>
                </a:solidFill>
                <a:latin typeface="EB Garamond"/>
                <a:ea typeface="EB Garamond"/>
                <a:cs typeface="EB Garamond"/>
                <a:sym typeface="EB Garamond"/>
              </a:rPr>
              <a:t>ComfyUI</a:t>
            </a:r>
            <a:r>
              <a:rPr lang="en-US" sz="1188" b="0" i="0" u="none" strike="noStrike" cap="none" dirty="0">
                <a:solidFill>
                  <a:srgbClr val="161613"/>
                </a:solidFill>
                <a:latin typeface="EB Garamond"/>
                <a:ea typeface="EB Garamond"/>
                <a:cs typeface="EB Garamond"/>
                <a:sym typeface="EB Garamond"/>
              </a:rPr>
              <a:t> is a powerful tool for AI image generation. The process involves several key components working together to transform text prompts into unique visual creations. Let's explore the steps and elements involved in this fascinating process.</a:t>
            </a:r>
            <a:endParaRPr sz="1188" b="0" i="0" u="none" strike="noStrike" cap="none" dirty="0">
              <a:solidFill>
                <a:srgbClr val="161613"/>
              </a:solidFill>
              <a:latin typeface="EB Garamond"/>
              <a:ea typeface="EB Garamond"/>
              <a:cs typeface="EB Garamond"/>
              <a:sym typeface="EB Garamond"/>
            </a:endParaRPr>
          </a:p>
          <a:p>
            <a:pPr marL="0" marR="0" lvl="0" indent="0" algn="just" rtl="0">
              <a:spcBef>
                <a:spcPts val="0"/>
              </a:spcBef>
              <a:spcAft>
                <a:spcPts val="0"/>
              </a:spcAft>
              <a:buNone/>
            </a:pPr>
            <a:r>
              <a:rPr lang="en-US" sz="1188" b="0" i="0" u="none" strike="noStrike" cap="none" dirty="0">
                <a:solidFill>
                  <a:srgbClr val="161613"/>
                </a:solidFill>
                <a:latin typeface="EB Garamond"/>
                <a:ea typeface="EB Garamond"/>
                <a:cs typeface="EB Garamond"/>
                <a:sym typeface="EB Garamond"/>
              </a:rPr>
              <a:t>It is a visual interface for running models locally. (Download the </a:t>
            </a:r>
            <a:r>
              <a:rPr lang="en-US" sz="1188" b="1" i="0" u="none" strike="noStrike" cap="none" dirty="0">
                <a:solidFill>
                  <a:srgbClr val="161613"/>
                </a:solidFill>
                <a:latin typeface="EB Garamond"/>
                <a:ea typeface="EB Garamond"/>
                <a:cs typeface="EB Garamond"/>
                <a:sym typeface="EB Garamond"/>
              </a:rPr>
              <a:t>Flux_Simple_WF2.json </a:t>
            </a:r>
            <a:r>
              <a:rPr lang="en-US" sz="1188" b="0" i="0" u="none" strike="noStrike" cap="none" dirty="0">
                <a:solidFill>
                  <a:srgbClr val="161613"/>
                </a:solidFill>
                <a:latin typeface="EB Garamond"/>
                <a:ea typeface="EB Garamond"/>
                <a:cs typeface="EB Garamond"/>
                <a:sym typeface="EB Garamond"/>
              </a:rPr>
              <a:t>Workflow file from </a:t>
            </a:r>
            <a:r>
              <a:rPr lang="en-US" sz="1188" b="0" i="0" u="none" strike="noStrike" cap="none" dirty="0">
                <a:solidFill>
                  <a:schemeClr val="bg2"/>
                </a:solidFill>
                <a:latin typeface="EB Garamond"/>
                <a:ea typeface="EB Garamond"/>
                <a:cs typeface="EB Garamond"/>
                <a:sym typeface="EB Garamond"/>
                <a:hlinkClick r:id="rId3">
                  <a:extLst>
                    <a:ext uri="{A12FA001-AC4F-418D-AE19-62706E023703}">
                      <ahyp:hlinkClr xmlns:ahyp="http://schemas.microsoft.com/office/drawing/2018/hyperlinkcolor" val="tx"/>
                    </a:ext>
                  </a:extLst>
                </a:hlinkClick>
              </a:rPr>
              <a:t>here.</a:t>
            </a:r>
            <a:r>
              <a:rPr lang="en-US" sz="1188" dirty="0">
                <a:solidFill>
                  <a:schemeClr val="tx1"/>
                </a:solidFill>
                <a:latin typeface="EB Garamond"/>
                <a:ea typeface="EB Garamond"/>
                <a:cs typeface="EB Garamond"/>
                <a:sym typeface="EB Garamond"/>
              </a:rPr>
              <a:t>)</a:t>
            </a:r>
            <a:endParaRPr dirty="0">
              <a:solidFill>
                <a:schemeClr val="bg2"/>
              </a:solidFill>
            </a:endParaRPr>
          </a:p>
          <a:p>
            <a:pPr marL="0" marR="0" lvl="0" indent="0" algn="just" rtl="0">
              <a:lnSpc>
                <a:spcPct val="163131"/>
              </a:lnSpc>
              <a:spcBef>
                <a:spcPts val="0"/>
              </a:spcBef>
              <a:spcAft>
                <a:spcPts val="0"/>
              </a:spcAft>
              <a:buNone/>
            </a:pPr>
            <a:endParaRPr sz="1188" b="0" i="0" u="none" strike="noStrike" cap="none" dirty="0">
              <a:solidFill>
                <a:srgbClr val="161613"/>
              </a:solidFill>
              <a:latin typeface="EB Garamond"/>
              <a:ea typeface="EB Garamond"/>
              <a:cs typeface="EB Garamond"/>
              <a:sym typeface="EB Garamond"/>
            </a:endParaRPr>
          </a:p>
          <a:p>
            <a:pPr marL="0" marR="0" lvl="0" indent="0" algn="just" rtl="0">
              <a:lnSpc>
                <a:spcPct val="163131"/>
              </a:lnSpc>
              <a:spcBef>
                <a:spcPts val="0"/>
              </a:spcBef>
              <a:spcAft>
                <a:spcPts val="0"/>
              </a:spcAft>
              <a:buNone/>
            </a:pPr>
            <a:endParaRPr sz="1188" b="0" i="0" u="none" strike="noStrike" cap="none" dirty="0">
              <a:solidFill>
                <a:srgbClr val="000000"/>
              </a:solidFill>
              <a:latin typeface="EB Garamond"/>
              <a:ea typeface="EB Garamond"/>
              <a:cs typeface="EB Garamond"/>
              <a:sym typeface="EB Garamond"/>
            </a:endParaRPr>
          </a:p>
        </p:txBody>
      </p:sp>
      <p:sp>
        <p:nvSpPr>
          <p:cNvPr id="198" name="Google Shape;198;p25"/>
          <p:cNvSpPr/>
          <p:nvPr/>
        </p:nvSpPr>
        <p:spPr>
          <a:xfrm>
            <a:off x="540023" y="4266158"/>
            <a:ext cx="246831" cy="246831"/>
          </a:xfrm>
          <a:prstGeom prst="roundRect">
            <a:avLst>
              <a:gd name="adj" fmla="val 23151155"/>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BFF82F4-AFA3-0C93-6DE9-5D24F0561465}"/>
              </a:ext>
            </a:extLst>
          </p:cNvPr>
          <p:cNvPicPr>
            <a:picLocks noChangeAspect="1"/>
          </p:cNvPicPr>
          <p:nvPr/>
        </p:nvPicPr>
        <p:blipFill>
          <a:blip r:embed="rId4"/>
          <a:stretch>
            <a:fillRect/>
          </a:stretch>
        </p:blipFill>
        <p:spPr>
          <a:xfrm>
            <a:off x="733699" y="1615845"/>
            <a:ext cx="7248350" cy="32438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p:nvPr/>
        </p:nvSpPr>
        <p:spPr>
          <a:xfrm>
            <a:off x="5638800" y="178502"/>
            <a:ext cx="3027000" cy="661400"/>
          </a:xfrm>
          <a:prstGeom prst="rect">
            <a:avLst/>
          </a:prstGeom>
          <a:noFill/>
          <a:ln>
            <a:noFill/>
          </a:ln>
        </p:spPr>
        <p:txBody>
          <a:bodyPr spcFirstLastPara="1" wrap="square" lIns="0" tIns="6350" rIns="0" bIns="0" anchor="t" anchorCtr="0">
            <a:spAutoFit/>
          </a:bodyPr>
          <a:lstStyle/>
          <a:p>
            <a:pPr marL="0" marR="0" lvl="0" indent="0" algn="l" rtl="0">
              <a:lnSpc>
                <a:spcPct val="133000"/>
              </a:lnSpc>
              <a:spcBef>
                <a:spcPts val="0"/>
              </a:spcBef>
              <a:spcAft>
                <a:spcPts val="0"/>
              </a:spcAft>
              <a:buClr>
                <a:srgbClr val="000000"/>
              </a:buClr>
              <a:buSzPts val="1400"/>
              <a:buFont typeface="Arial"/>
              <a:buNone/>
            </a:pPr>
            <a:r>
              <a:rPr lang="en-US" sz="1400" b="0" i="0" u="none" strike="noStrike" cap="none">
                <a:solidFill>
                  <a:srgbClr val="78290F"/>
                </a:solidFill>
                <a:latin typeface="EB Garamond"/>
                <a:ea typeface="EB Garamond"/>
                <a:cs typeface="EB Garamond"/>
                <a:sym typeface="EB Garamond"/>
              </a:rPr>
              <a:t>System Requirements Verification</a:t>
            </a:r>
            <a:endParaRPr sz="1400" b="0" i="0" u="none" strike="noStrike" cap="none">
              <a:solidFill>
                <a:srgbClr val="78290F"/>
              </a:solidFill>
              <a:latin typeface="EB Garamond"/>
              <a:ea typeface="EB Garamond"/>
              <a:cs typeface="EB Garamond"/>
              <a:sym typeface="EB Garamond"/>
            </a:endParaRPr>
          </a:p>
          <a:p>
            <a:pPr marL="0" marR="0" lvl="0" indent="0" algn="l" rtl="0">
              <a:lnSpc>
                <a:spcPct val="133000"/>
              </a:lnSpc>
              <a:spcBef>
                <a:spcPts val="0"/>
              </a:spcBef>
              <a:spcAft>
                <a:spcPts val="0"/>
              </a:spcAft>
              <a:buClr>
                <a:srgbClr val="000000"/>
              </a:buClr>
              <a:buSzPts val="900"/>
              <a:buFont typeface="Arial"/>
              <a:buNone/>
            </a:pPr>
            <a:r>
              <a:rPr lang="en-US" sz="900" b="0" i="0" u="none" strike="noStrike" cap="none">
                <a:solidFill>
                  <a:schemeClr val="dk1"/>
                </a:solidFill>
                <a:latin typeface="EB Garamond"/>
                <a:ea typeface="EB Garamond"/>
                <a:cs typeface="EB Garamond"/>
                <a:sym typeface="EB Garamond"/>
              </a:rPr>
              <a:t>Confirm your system meets minimum requirements, especially VRAM</a:t>
            </a:r>
            <a:endParaRPr sz="1200" b="0" i="0" u="none" strike="noStrike" cap="none">
              <a:solidFill>
                <a:schemeClr val="dk1"/>
              </a:solidFill>
              <a:latin typeface="EB Garamond"/>
              <a:ea typeface="EB Garamond"/>
              <a:cs typeface="EB Garamond"/>
              <a:sym typeface="EB Garamond"/>
            </a:endParaRPr>
          </a:p>
        </p:txBody>
      </p:sp>
      <p:sp>
        <p:nvSpPr>
          <p:cNvPr id="206" name="Google Shape;206;p26"/>
          <p:cNvSpPr/>
          <p:nvPr/>
        </p:nvSpPr>
        <p:spPr>
          <a:xfrm>
            <a:off x="5333625" y="895350"/>
            <a:ext cx="3810450" cy="849750"/>
          </a:xfrm>
          <a:prstGeom prst="rect">
            <a:avLst/>
          </a:prstGeom>
          <a:solidFill>
            <a:srgbClr val="F3F2EA">
              <a:alpha val="77647"/>
            </a:srgbClr>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EBFCC9"/>
              </a:solidFill>
              <a:latin typeface="Helvetica Neue"/>
              <a:ea typeface="Helvetica Neue"/>
              <a:cs typeface="Helvetica Neue"/>
              <a:sym typeface="Helvetica Neue"/>
            </a:endParaRPr>
          </a:p>
        </p:txBody>
      </p:sp>
      <p:sp>
        <p:nvSpPr>
          <p:cNvPr id="207" name="Google Shape;207;p26"/>
          <p:cNvSpPr/>
          <p:nvPr/>
        </p:nvSpPr>
        <p:spPr>
          <a:xfrm>
            <a:off x="5334000" y="2571750"/>
            <a:ext cx="3805023" cy="873650"/>
          </a:xfrm>
          <a:prstGeom prst="rect">
            <a:avLst/>
          </a:prstGeom>
          <a:solidFill>
            <a:srgbClr val="F3F2EA"/>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a:ea typeface="Helvetica Neue"/>
              <a:cs typeface="Helvetica Neue"/>
              <a:sym typeface="Helvetica Neue"/>
            </a:endParaRPr>
          </a:p>
        </p:txBody>
      </p:sp>
      <p:sp>
        <p:nvSpPr>
          <p:cNvPr id="208" name="Google Shape;208;p26"/>
          <p:cNvSpPr/>
          <p:nvPr/>
        </p:nvSpPr>
        <p:spPr>
          <a:xfrm>
            <a:off x="5334000" y="4303997"/>
            <a:ext cx="3805023" cy="856808"/>
          </a:xfrm>
          <a:prstGeom prst="rect">
            <a:avLst/>
          </a:prstGeom>
          <a:solidFill>
            <a:srgbClr val="F3F2EA"/>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a:ea typeface="Helvetica Neue"/>
              <a:cs typeface="Helvetica Neue"/>
              <a:sym typeface="Helvetica Neue"/>
            </a:endParaRPr>
          </a:p>
        </p:txBody>
      </p:sp>
      <p:sp>
        <p:nvSpPr>
          <p:cNvPr id="209" name="Google Shape;209;p26"/>
          <p:cNvSpPr txBox="1"/>
          <p:nvPr/>
        </p:nvSpPr>
        <p:spPr>
          <a:xfrm>
            <a:off x="186670" y="-92098"/>
            <a:ext cx="5071130" cy="1445201"/>
          </a:xfrm>
          <a:prstGeom prst="rect">
            <a:avLst/>
          </a:prstGeom>
          <a:noFill/>
          <a:ln>
            <a:noFill/>
          </a:ln>
        </p:spPr>
        <p:txBody>
          <a:bodyPr spcFirstLastPara="1" wrap="square" lIns="0" tIns="134300" rIns="0" bIns="0" anchor="t" anchorCtr="0">
            <a:spAutoFit/>
          </a:bodyPr>
          <a:lstStyle/>
          <a:p>
            <a:pPr marL="12700" marR="0" lvl="0" indent="0" algn="l" rtl="0">
              <a:lnSpc>
                <a:spcPct val="114594"/>
              </a:lnSpc>
              <a:spcBef>
                <a:spcPts val="0"/>
              </a:spcBef>
              <a:spcAft>
                <a:spcPts val="0"/>
              </a:spcAft>
              <a:buClr>
                <a:schemeClr val="dk1"/>
              </a:buClr>
              <a:buSzPts val="3700"/>
              <a:buFont typeface="Garamond"/>
              <a:buNone/>
            </a:pPr>
            <a:r>
              <a:rPr lang="en-US" sz="3700" b="0" i="0" u="none" strike="noStrike" cap="none" dirty="0" err="1">
                <a:solidFill>
                  <a:schemeClr val="dk1"/>
                </a:solidFill>
                <a:latin typeface="Garamond"/>
                <a:ea typeface="Garamond"/>
                <a:cs typeface="Garamond"/>
                <a:sym typeface="Garamond"/>
              </a:rPr>
              <a:t>ComfyUI</a:t>
            </a:r>
            <a:r>
              <a:rPr lang="en-US" sz="3700" b="0" i="0" u="none" strike="noStrike" cap="none" dirty="0">
                <a:solidFill>
                  <a:schemeClr val="dk1"/>
                </a:solidFill>
                <a:latin typeface="Garamond"/>
                <a:ea typeface="Garamond"/>
                <a:cs typeface="Garamond"/>
                <a:sym typeface="Garamond"/>
              </a:rPr>
              <a:t> Setup and Configuration </a:t>
            </a:r>
            <a:endParaRPr sz="3700" b="0" i="0" u="none" strike="noStrike" cap="none" dirty="0">
              <a:solidFill>
                <a:schemeClr val="dk1"/>
              </a:solidFill>
              <a:latin typeface="Garamond"/>
              <a:ea typeface="Garamond"/>
              <a:cs typeface="Garamond"/>
              <a:sym typeface="Garamond"/>
            </a:endParaRPr>
          </a:p>
        </p:txBody>
      </p:sp>
      <p:sp>
        <p:nvSpPr>
          <p:cNvPr id="210" name="Google Shape;210;p26"/>
          <p:cNvSpPr txBox="1"/>
          <p:nvPr/>
        </p:nvSpPr>
        <p:spPr>
          <a:xfrm>
            <a:off x="5638800" y="913052"/>
            <a:ext cx="3027000" cy="661400"/>
          </a:xfrm>
          <a:prstGeom prst="rect">
            <a:avLst/>
          </a:prstGeom>
          <a:noFill/>
          <a:ln>
            <a:noFill/>
          </a:ln>
        </p:spPr>
        <p:txBody>
          <a:bodyPr spcFirstLastPara="1" wrap="square" lIns="0" tIns="6350" rIns="0" bIns="0" anchor="t" anchorCtr="0">
            <a:spAutoFit/>
          </a:bodyPr>
          <a:lstStyle/>
          <a:p>
            <a:pPr marL="0" marR="0" lvl="0" indent="0" algn="l" rtl="0">
              <a:lnSpc>
                <a:spcPct val="133000"/>
              </a:lnSpc>
              <a:spcBef>
                <a:spcPts val="0"/>
              </a:spcBef>
              <a:spcAft>
                <a:spcPts val="0"/>
              </a:spcAft>
              <a:buClr>
                <a:srgbClr val="000000"/>
              </a:buClr>
              <a:buSzPts val="1400"/>
              <a:buFont typeface="Arial"/>
              <a:buNone/>
            </a:pPr>
            <a:r>
              <a:rPr lang="en-US" sz="1400" b="0" i="0" u="none" strike="noStrike" cap="none">
                <a:solidFill>
                  <a:srgbClr val="78290F"/>
                </a:solidFill>
                <a:latin typeface="EB Garamond"/>
                <a:ea typeface="EB Garamond"/>
                <a:cs typeface="EB Garamond"/>
                <a:sym typeface="EB Garamond"/>
              </a:rPr>
              <a:t>Downloading and Installing ComfyUI</a:t>
            </a:r>
            <a:endParaRPr sz="1400" b="0" i="0" u="none" strike="noStrike" cap="none">
              <a:solidFill>
                <a:srgbClr val="78290F"/>
              </a:solidFill>
              <a:latin typeface="EB Garamond"/>
              <a:ea typeface="EB Garamond"/>
              <a:cs typeface="EB Garamond"/>
              <a:sym typeface="EB Garamond"/>
            </a:endParaRPr>
          </a:p>
          <a:p>
            <a:pPr marL="0" marR="0" lvl="0" indent="0" algn="l" rtl="0">
              <a:lnSpc>
                <a:spcPct val="133000"/>
              </a:lnSpc>
              <a:spcBef>
                <a:spcPts val="0"/>
              </a:spcBef>
              <a:spcAft>
                <a:spcPts val="0"/>
              </a:spcAft>
              <a:buClr>
                <a:srgbClr val="000000"/>
              </a:buClr>
              <a:buSzPts val="900"/>
              <a:buFont typeface="Arial"/>
              <a:buNone/>
            </a:pPr>
            <a:r>
              <a:rPr lang="en-US" sz="900" b="0" i="0" u="none" strike="noStrike" cap="none">
                <a:solidFill>
                  <a:schemeClr val="dk1"/>
                </a:solidFill>
                <a:latin typeface="EB Garamond"/>
                <a:ea typeface="EB Garamond"/>
                <a:cs typeface="EB Garamond"/>
                <a:sym typeface="EB Garamond"/>
              </a:rPr>
              <a:t>Download and extract ComfyUI from the provided link. This interface simplifies FLUX AI interaction without coding.</a:t>
            </a:r>
            <a:endParaRPr sz="1200" b="0" i="0" u="none" strike="noStrike" cap="none">
              <a:solidFill>
                <a:schemeClr val="dk1"/>
              </a:solidFill>
              <a:latin typeface="EB Garamond"/>
              <a:ea typeface="EB Garamond"/>
              <a:cs typeface="EB Garamond"/>
              <a:sym typeface="EB Garamond"/>
            </a:endParaRPr>
          </a:p>
        </p:txBody>
      </p:sp>
      <p:sp>
        <p:nvSpPr>
          <p:cNvPr id="211" name="Google Shape;211;p26"/>
          <p:cNvSpPr txBox="1"/>
          <p:nvPr/>
        </p:nvSpPr>
        <p:spPr>
          <a:xfrm>
            <a:off x="5638800" y="1850440"/>
            <a:ext cx="3027000" cy="661400"/>
          </a:xfrm>
          <a:prstGeom prst="rect">
            <a:avLst/>
          </a:prstGeom>
          <a:noFill/>
          <a:ln>
            <a:noFill/>
          </a:ln>
        </p:spPr>
        <p:txBody>
          <a:bodyPr spcFirstLastPara="1" wrap="square" lIns="0" tIns="6350" rIns="0" bIns="0" anchor="t" anchorCtr="0">
            <a:spAutoFit/>
          </a:bodyPr>
          <a:lstStyle/>
          <a:p>
            <a:pPr marL="0" marR="0" lvl="0" indent="0" algn="l" rtl="0">
              <a:lnSpc>
                <a:spcPct val="133000"/>
              </a:lnSpc>
              <a:spcBef>
                <a:spcPts val="0"/>
              </a:spcBef>
              <a:spcAft>
                <a:spcPts val="0"/>
              </a:spcAft>
              <a:buClr>
                <a:srgbClr val="000000"/>
              </a:buClr>
              <a:buSzPts val="1400"/>
              <a:buFont typeface="Arial"/>
              <a:buNone/>
            </a:pPr>
            <a:r>
              <a:rPr lang="en-US" sz="1400" b="0" i="0" u="none" strike="noStrike" cap="none" dirty="0">
                <a:solidFill>
                  <a:srgbClr val="78290F"/>
                </a:solidFill>
                <a:latin typeface="EB Garamond"/>
                <a:ea typeface="EB Garamond"/>
                <a:cs typeface="EB Garamond"/>
                <a:sym typeface="EB Garamond"/>
              </a:rPr>
              <a:t>Integrating FLUX AI with </a:t>
            </a:r>
            <a:r>
              <a:rPr lang="en-US" sz="1400" b="0" i="0" u="none" strike="noStrike" cap="none" dirty="0" err="1">
                <a:solidFill>
                  <a:srgbClr val="78290F"/>
                </a:solidFill>
                <a:latin typeface="EB Garamond"/>
                <a:ea typeface="EB Garamond"/>
                <a:cs typeface="EB Garamond"/>
                <a:sym typeface="EB Garamond"/>
              </a:rPr>
              <a:t>ComfyUI</a:t>
            </a:r>
            <a:r>
              <a:rPr lang="en-US" sz="1400" b="0" i="0" u="none" strike="noStrike" cap="none" dirty="0">
                <a:solidFill>
                  <a:srgbClr val="78290F"/>
                </a:solidFill>
                <a:latin typeface="EB Garamond"/>
                <a:ea typeface="EB Garamond"/>
                <a:cs typeface="EB Garamond"/>
                <a:sym typeface="EB Garamond"/>
              </a:rPr>
              <a:t>:</a:t>
            </a:r>
            <a:endParaRPr sz="1400" b="0" i="0" u="none" strike="noStrike" cap="none" dirty="0">
              <a:solidFill>
                <a:srgbClr val="78290F"/>
              </a:solidFill>
              <a:latin typeface="EB Garamond"/>
              <a:ea typeface="EB Garamond"/>
              <a:cs typeface="EB Garamond"/>
              <a:sym typeface="EB Garamond"/>
            </a:endParaRPr>
          </a:p>
          <a:p>
            <a:pPr marL="0" marR="0" lvl="0" indent="0" algn="l" rtl="0">
              <a:lnSpc>
                <a:spcPct val="133000"/>
              </a:lnSpc>
              <a:spcBef>
                <a:spcPts val="0"/>
              </a:spcBef>
              <a:spcAft>
                <a:spcPts val="0"/>
              </a:spcAft>
              <a:buClr>
                <a:srgbClr val="000000"/>
              </a:buClr>
              <a:buSzPts val="900"/>
              <a:buFont typeface="Arial"/>
              <a:buNone/>
            </a:pPr>
            <a:r>
              <a:rPr lang="en-US" sz="900" b="0" i="0" u="none" strike="noStrike" cap="none" dirty="0">
                <a:solidFill>
                  <a:schemeClr val="dk1"/>
                </a:solidFill>
                <a:latin typeface="EB Garamond"/>
                <a:ea typeface="EB Garamond"/>
                <a:cs typeface="EB Garamond"/>
                <a:sym typeface="EB Garamond"/>
              </a:rPr>
              <a:t>Download and place FLUX AI models (Dev and Schnell) into the appropriate </a:t>
            </a:r>
            <a:r>
              <a:rPr lang="en-US" sz="900" b="0" i="0" u="none" strike="noStrike" cap="none" dirty="0" err="1">
                <a:solidFill>
                  <a:schemeClr val="dk1"/>
                </a:solidFill>
                <a:latin typeface="EB Garamond"/>
                <a:ea typeface="EB Garamond"/>
                <a:cs typeface="EB Garamond"/>
                <a:sym typeface="EB Garamond"/>
              </a:rPr>
              <a:t>ComfyUI</a:t>
            </a:r>
            <a:r>
              <a:rPr lang="en-US" sz="900" b="0" i="0" u="none" strike="noStrike" cap="none" dirty="0">
                <a:solidFill>
                  <a:schemeClr val="dk1"/>
                </a:solidFill>
                <a:latin typeface="EB Garamond"/>
                <a:ea typeface="EB Garamond"/>
                <a:cs typeface="EB Garamond"/>
                <a:sym typeface="EB Garamond"/>
              </a:rPr>
              <a:t> folders (</a:t>
            </a:r>
            <a:r>
              <a:rPr lang="en-US" sz="900" b="0" i="0" u="none" strike="noStrike" cap="none" dirty="0" err="1">
                <a:solidFill>
                  <a:schemeClr val="dk1"/>
                </a:solidFill>
                <a:latin typeface="EB Garamond"/>
                <a:ea typeface="EB Garamond"/>
                <a:cs typeface="EB Garamond"/>
                <a:sym typeface="EB Garamond"/>
              </a:rPr>
              <a:t>unet</a:t>
            </a:r>
            <a:r>
              <a:rPr lang="en-US" sz="900" b="0" i="0" u="none" strike="noStrike" cap="none" dirty="0">
                <a:solidFill>
                  <a:schemeClr val="dk1"/>
                </a:solidFill>
                <a:latin typeface="EB Garamond"/>
                <a:ea typeface="EB Garamond"/>
                <a:cs typeface="EB Garamond"/>
                <a:sym typeface="EB Garamond"/>
              </a:rPr>
              <a:t>, clip, </a:t>
            </a:r>
            <a:r>
              <a:rPr lang="en-US" sz="900" b="0" i="0" u="none" strike="noStrike" cap="none" dirty="0" err="1">
                <a:solidFill>
                  <a:schemeClr val="dk1"/>
                </a:solidFill>
                <a:latin typeface="EB Garamond"/>
                <a:ea typeface="EB Garamond"/>
                <a:cs typeface="EB Garamond"/>
                <a:sym typeface="EB Garamond"/>
              </a:rPr>
              <a:t>vae</a:t>
            </a:r>
            <a:r>
              <a:rPr lang="en-US" sz="900" b="0" i="0" u="none" strike="noStrike" cap="none" dirty="0">
                <a:solidFill>
                  <a:schemeClr val="dk1"/>
                </a:solidFill>
                <a:latin typeface="EB Garamond"/>
                <a:ea typeface="EB Garamond"/>
                <a:cs typeface="EB Garamond"/>
                <a:sym typeface="EB Garamond"/>
              </a:rPr>
              <a:t>).</a:t>
            </a:r>
            <a:endParaRPr sz="1200" b="0" i="0" u="none" strike="noStrike" cap="none" dirty="0">
              <a:solidFill>
                <a:schemeClr val="dk1"/>
              </a:solidFill>
              <a:latin typeface="EB Garamond"/>
              <a:ea typeface="EB Garamond"/>
              <a:cs typeface="EB Garamond"/>
              <a:sym typeface="EB Garamond"/>
            </a:endParaRPr>
          </a:p>
        </p:txBody>
      </p:sp>
      <p:sp>
        <p:nvSpPr>
          <p:cNvPr id="212" name="Google Shape;212;p26"/>
          <p:cNvSpPr txBox="1"/>
          <p:nvPr/>
        </p:nvSpPr>
        <p:spPr>
          <a:xfrm>
            <a:off x="5638800" y="2700627"/>
            <a:ext cx="3027000" cy="661400"/>
          </a:xfrm>
          <a:prstGeom prst="rect">
            <a:avLst/>
          </a:prstGeom>
          <a:noFill/>
          <a:ln>
            <a:noFill/>
          </a:ln>
        </p:spPr>
        <p:txBody>
          <a:bodyPr spcFirstLastPara="1" wrap="square" lIns="0" tIns="6350" rIns="0" bIns="0" anchor="t" anchorCtr="0">
            <a:spAutoFit/>
          </a:bodyPr>
          <a:lstStyle/>
          <a:p>
            <a:pPr marL="0" marR="0" lvl="0" indent="0" algn="l" rtl="0">
              <a:lnSpc>
                <a:spcPct val="133000"/>
              </a:lnSpc>
              <a:spcBef>
                <a:spcPts val="0"/>
              </a:spcBef>
              <a:spcAft>
                <a:spcPts val="0"/>
              </a:spcAft>
              <a:buClr>
                <a:srgbClr val="000000"/>
              </a:buClr>
              <a:buSzPts val="1400"/>
              <a:buFont typeface="Arial"/>
              <a:buNone/>
            </a:pPr>
            <a:r>
              <a:rPr lang="en-US" sz="1400" b="0" i="0" u="none" strike="noStrike" cap="none">
                <a:solidFill>
                  <a:srgbClr val="78290F"/>
                </a:solidFill>
                <a:latin typeface="EB Garamond"/>
                <a:ea typeface="EB Garamond"/>
                <a:cs typeface="EB Garamond"/>
                <a:sym typeface="EB Garamond"/>
              </a:rPr>
              <a:t>Workflow Setup for Image Generation</a:t>
            </a:r>
            <a:endParaRPr sz="1400" b="0" i="0" u="none" strike="noStrike" cap="none">
              <a:solidFill>
                <a:srgbClr val="78290F"/>
              </a:solidFill>
              <a:latin typeface="EB Garamond"/>
              <a:ea typeface="EB Garamond"/>
              <a:cs typeface="EB Garamond"/>
              <a:sym typeface="EB Garamond"/>
            </a:endParaRPr>
          </a:p>
          <a:p>
            <a:pPr marL="0" marR="0" lvl="0" indent="0" algn="l" rtl="0">
              <a:lnSpc>
                <a:spcPct val="133000"/>
              </a:lnSpc>
              <a:spcBef>
                <a:spcPts val="0"/>
              </a:spcBef>
              <a:spcAft>
                <a:spcPts val="0"/>
              </a:spcAft>
              <a:buClr>
                <a:srgbClr val="000000"/>
              </a:buClr>
              <a:buSzPts val="900"/>
              <a:buFont typeface="Arial"/>
              <a:buNone/>
            </a:pPr>
            <a:r>
              <a:rPr lang="en-US" sz="900" b="0" i="0" u="none" strike="noStrike" cap="none">
                <a:solidFill>
                  <a:schemeClr val="dk1"/>
                </a:solidFill>
                <a:latin typeface="EB Garamond"/>
                <a:ea typeface="EB Garamond"/>
                <a:cs typeface="EB Garamond"/>
                <a:sym typeface="EB Garamond"/>
              </a:rPr>
              <a:t>Download the pre-configured workflow for ComfyUI, which serves as a visual script for image generation</a:t>
            </a:r>
            <a:endParaRPr sz="1200" b="0" i="0" u="none" strike="noStrike" cap="none">
              <a:solidFill>
                <a:schemeClr val="dk1"/>
              </a:solidFill>
              <a:latin typeface="EB Garamond"/>
              <a:ea typeface="EB Garamond"/>
              <a:cs typeface="EB Garamond"/>
              <a:sym typeface="EB Garamond"/>
            </a:endParaRPr>
          </a:p>
        </p:txBody>
      </p:sp>
      <p:sp>
        <p:nvSpPr>
          <p:cNvPr id="213" name="Google Shape;213;p26"/>
          <p:cNvSpPr txBox="1"/>
          <p:nvPr/>
        </p:nvSpPr>
        <p:spPr>
          <a:xfrm>
            <a:off x="5638800" y="3502315"/>
            <a:ext cx="3027000" cy="661400"/>
          </a:xfrm>
          <a:prstGeom prst="rect">
            <a:avLst/>
          </a:prstGeom>
          <a:noFill/>
          <a:ln>
            <a:noFill/>
          </a:ln>
        </p:spPr>
        <p:txBody>
          <a:bodyPr spcFirstLastPara="1" wrap="square" lIns="0" tIns="6350" rIns="0" bIns="0" anchor="t" anchorCtr="0">
            <a:spAutoFit/>
          </a:bodyPr>
          <a:lstStyle/>
          <a:p>
            <a:pPr marL="0" marR="0" lvl="0" indent="0" algn="l" rtl="0">
              <a:lnSpc>
                <a:spcPct val="133000"/>
              </a:lnSpc>
              <a:spcBef>
                <a:spcPts val="0"/>
              </a:spcBef>
              <a:spcAft>
                <a:spcPts val="0"/>
              </a:spcAft>
              <a:buClr>
                <a:srgbClr val="000000"/>
              </a:buClr>
              <a:buSzPts val="1400"/>
              <a:buFont typeface="Arial"/>
              <a:buNone/>
            </a:pPr>
            <a:r>
              <a:rPr lang="en-US" sz="1400" b="0" i="0" u="none" strike="noStrike" cap="none">
                <a:solidFill>
                  <a:srgbClr val="78290F"/>
                </a:solidFill>
                <a:latin typeface="EB Garamond"/>
                <a:ea typeface="EB Garamond"/>
                <a:cs typeface="EB Garamond"/>
                <a:sym typeface="EB Garamond"/>
              </a:rPr>
              <a:t>Launching ComfyUI</a:t>
            </a:r>
            <a:endParaRPr sz="1400" b="0" i="0" u="none" strike="noStrike" cap="none">
              <a:solidFill>
                <a:srgbClr val="78290F"/>
              </a:solidFill>
              <a:latin typeface="EB Garamond"/>
              <a:ea typeface="EB Garamond"/>
              <a:cs typeface="EB Garamond"/>
              <a:sym typeface="EB Garamond"/>
            </a:endParaRPr>
          </a:p>
          <a:p>
            <a:pPr marL="0" marR="0" lvl="0" indent="0" algn="l" rtl="0">
              <a:lnSpc>
                <a:spcPct val="133000"/>
              </a:lnSpc>
              <a:spcBef>
                <a:spcPts val="0"/>
              </a:spcBef>
              <a:spcAft>
                <a:spcPts val="0"/>
              </a:spcAft>
              <a:buClr>
                <a:srgbClr val="000000"/>
              </a:buClr>
              <a:buSzPts val="900"/>
              <a:buFont typeface="Arial"/>
              <a:buNone/>
            </a:pPr>
            <a:r>
              <a:rPr lang="en-US" sz="900" b="0" i="0" u="none" strike="noStrike" cap="none">
                <a:solidFill>
                  <a:schemeClr val="dk1"/>
                </a:solidFill>
                <a:latin typeface="EB Garamond"/>
                <a:ea typeface="EB Garamond"/>
                <a:cs typeface="EB Garamond"/>
                <a:sym typeface="EB Garamond"/>
              </a:rPr>
              <a:t>Launch ComfyUI using the appropriate batch file (CPU or GPU). Drag and drop the workflow to start image generation</a:t>
            </a:r>
            <a:endParaRPr sz="1200" b="0" i="0" u="none" strike="noStrike" cap="none">
              <a:solidFill>
                <a:schemeClr val="dk1"/>
              </a:solidFill>
              <a:latin typeface="EB Garamond"/>
              <a:ea typeface="EB Garamond"/>
              <a:cs typeface="EB Garamond"/>
              <a:sym typeface="EB Garamond"/>
            </a:endParaRPr>
          </a:p>
        </p:txBody>
      </p:sp>
      <p:sp>
        <p:nvSpPr>
          <p:cNvPr id="214" name="Google Shape;214;p26"/>
          <p:cNvSpPr txBox="1"/>
          <p:nvPr/>
        </p:nvSpPr>
        <p:spPr>
          <a:xfrm>
            <a:off x="5638800" y="4424452"/>
            <a:ext cx="3027000" cy="661400"/>
          </a:xfrm>
          <a:prstGeom prst="rect">
            <a:avLst/>
          </a:prstGeom>
          <a:noFill/>
          <a:ln>
            <a:noFill/>
          </a:ln>
        </p:spPr>
        <p:txBody>
          <a:bodyPr spcFirstLastPara="1" wrap="square" lIns="0" tIns="6350" rIns="0" bIns="0" anchor="t" anchorCtr="0">
            <a:spAutoFit/>
          </a:bodyPr>
          <a:lstStyle/>
          <a:p>
            <a:pPr marL="0" marR="0" lvl="0" indent="0" algn="l" rtl="0">
              <a:lnSpc>
                <a:spcPct val="133000"/>
              </a:lnSpc>
              <a:spcBef>
                <a:spcPts val="0"/>
              </a:spcBef>
              <a:spcAft>
                <a:spcPts val="0"/>
              </a:spcAft>
              <a:buClr>
                <a:srgbClr val="000000"/>
              </a:buClr>
              <a:buSzPts val="1400"/>
              <a:buFont typeface="Arial"/>
              <a:buNone/>
            </a:pPr>
            <a:r>
              <a:rPr lang="en-US" sz="1400" b="0" i="0" u="none" strike="noStrike" cap="none" dirty="0">
                <a:solidFill>
                  <a:srgbClr val="78290F"/>
                </a:solidFill>
                <a:latin typeface="EB Garamond"/>
                <a:ea typeface="EB Garamond"/>
                <a:cs typeface="EB Garamond"/>
                <a:sym typeface="EB Garamond"/>
              </a:rPr>
              <a:t>Experimentation and Customization</a:t>
            </a:r>
            <a:endParaRPr sz="1400" b="0" i="0" u="none" strike="noStrike" cap="none" dirty="0">
              <a:solidFill>
                <a:srgbClr val="78290F"/>
              </a:solidFill>
              <a:latin typeface="EB Garamond"/>
              <a:ea typeface="EB Garamond"/>
              <a:cs typeface="EB Garamond"/>
              <a:sym typeface="EB Garamond"/>
            </a:endParaRPr>
          </a:p>
          <a:p>
            <a:pPr marL="0" marR="0" lvl="0" indent="0" algn="l" rtl="0">
              <a:lnSpc>
                <a:spcPct val="133000"/>
              </a:lnSpc>
              <a:spcBef>
                <a:spcPts val="0"/>
              </a:spcBef>
              <a:spcAft>
                <a:spcPts val="0"/>
              </a:spcAft>
              <a:buClr>
                <a:srgbClr val="000000"/>
              </a:buClr>
              <a:buSzPts val="900"/>
              <a:buFont typeface="Arial"/>
              <a:buNone/>
            </a:pPr>
            <a:r>
              <a:rPr lang="en-US" sz="900" b="0" i="0" u="none" strike="noStrike" cap="none" dirty="0" err="1">
                <a:solidFill>
                  <a:schemeClr val="dk1"/>
                </a:solidFill>
                <a:latin typeface="EB Garamond"/>
                <a:ea typeface="EB Garamond"/>
                <a:cs typeface="EB Garamond"/>
                <a:sym typeface="EB Garamond"/>
              </a:rPr>
              <a:t>ComfyUI’s</a:t>
            </a:r>
            <a:r>
              <a:rPr lang="en-US" sz="900" b="0" i="0" u="none" strike="noStrike" cap="none" dirty="0">
                <a:solidFill>
                  <a:schemeClr val="dk1"/>
                </a:solidFill>
                <a:latin typeface="EB Garamond"/>
                <a:ea typeface="EB Garamond"/>
                <a:cs typeface="EB Garamond"/>
                <a:sym typeface="EB Garamond"/>
              </a:rPr>
              <a:t> user-friendly interface allows easy adjustments and real-time feedback.</a:t>
            </a:r>
            <a:endParaRPr sz="1200" b="0" i="0" u="none" strike="noStrike" cap="none" dirty="0">
              <a:solidFill>
                <a:schemeClr val="dk1"/>
              </a:solidFill>
              <a:latin typeface="EB Garamond"/>
              <a:ea typeface="EB Garamond"/>
              <a:cs typeface="EB Garamond"/>
              <a:sym typeface="EB Garamond"/>
            </a:endParaRPr>
          </a:p>
        </p:txBody>
      </p:sp>
      <p:pic>
        <p:nvPicPr>
          <p:cNvPr id="215" name="Google Shape;215;p26" descr="A screenshot of a computer&#10;&#10;Description automatically generated"/>
          <p:cNvPicPr preferRelativeResize="0"/>
          <p:nvPr/>
        </p:nvPicPr>
        <p:blipFill rotWithShape="1">
          <a:blip r:embed="rId3">
            <a:alphaModFix/>
          </a:blip>
          <a:srcRect/>
          <a:stretch/>
        </p:blipFill>
        <p:spPr>
          <a:xfrm>
            <a:off x="0" y="1846048"/>
            <a:ext cx="5342927" cy="257840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p:nvPr/>
        </p:nvSpPr>
        <p:spPr>
          <a:xfrm>
            <a:off x="417219" y="246667"/>
            <a:ext cx="8047434" cy="482203"/>
          </a:xfrm>
          <a:prstGeom prst="rect">
            <a:avLst/>
          </a:prstGeom>
          <a:noFill/>
          <a:ln>
            <a:noFill/>
          </a:ln>
        </p:spPr>
        <p:txBody>
          <a:bodyPr spcFirstLastPara="1" wrap="square" lIns="0" tIns="0" rIns="0" bIns="0" anchor="t" anchorCtr="0">
            <a:noAutofit/>
          </a:bodyPr>
          <a:lstStyle/>
          <a:p>
            <a:pPr marL="0" marR="0" lvl="0" indent="0" algn="l" rtl="0">
              <a:lnSpc>
                <a:spcPct val="124744"/>
              </a:lnSpc>
              <a:spcBef>
                <a:spcPts val="0"/>
              </a:spcBef>
              <a:spcAft>
                <a:spcPts val="0"/>
              </a:spcAft>
              <a:buNone/>
            </a:pPr>
            <a:r>
              <a:rPr lang="en-US" sz="3031" b="0" i="0" u="none" strike="noStrike" cap="none" dirty="0">
                <a:solidFill>
                  <a:srgbClr val="161613"/>
                </a:solidFill>
                <a:latin typeface="EB Garamond"/>
                <a:ea typeface="EB Garamond"/>
                <a:cs typeface="EB Garamond"/>
                <a:sym typeface="EB Garamond"/>
              </a:rPr>
              <a:t>Core Components: Diffusion Model and CLIP</a:t>
            </a:r>
            <a:endParaRPr sz="3031" b="0" i="0" u="none" strike="noStrike" cap="none" dirty="0">
              <a:solidFill>
                <a:srgbClr val="000000"/>
              </a:solidFill>
              <a:latin typeface="EB Garamond"/>
              <a:ea typeface="EB Garamond"/>
              <a:cs typeface="EB Garamond"/>
              <a:sym typeface="EB Garamond"/>
            </a:endParaRPr>
          </a:p>
        </p:txBody>
      </p:sp>
      <p:sp>
        <p:nvSpPr>
          <p:cNvPr id="222" name="Google Shape;222;p27"/>
          <p:cNvSpPr/>
          <p:nvPr/>
        </p:nvSpPr>
        <p:spPr>
          <a:xfrm>
            <a:off x="493841" y="1428595"/>
            <a:ext cx="1928813" cy="24110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1500" b="0" i="0" u="none" strike="noStrike" cap="none" dirty="0">
                <a:solidFill>
                  <a:srgbClr val="161613"/>
                </a:solidFill>
                <a:latin typeface="EB Garamond"/>
                <a:ea typeface="EB Garamond"/>
                <a:cs typeface="EB Garamond"/>
                <a:sym typeface="EB Garamond"/>
              </a:rPr>
              <a:t>Load Diffusion Model</a:t>
            </a:r>
            <a:endParaRPr sz="1500" b="0" i="0" u="none" strike="noStrike" cap="none" dirty="0">
              <a:solidFill>
                <a:srgbClr val="000000"/>
              </a:solidFill>
              <a:latin typeface="EB Garamond"/>
              <a:ea typeface="EB Garamond"/>
              <a:cs typeface="EB Garamond"/>
              <a:sym typeface="EB Garamond"/>
            </a:endParaRPr>
          </a:p>
        </p:txBody>
      </p:sp>
      <p:sp>
        <p:nvSpPr>
          <p:cNvPr id="223" name="Google Shape;223;p27"/>
          <p:cNvSpPr/>
          <p:nvPr/>
        </p:nvSpPr>
        <p:spPr>
          <a:xfrm>
            <a:off x="493842" y="1823957"/>
            <a:ext cx="2436763" cy="1234529"/>
          </a:xfrm>
          <a:prstGeom prst="rect">
            <a:avLst/>
          </a:prstGeom>
          <a:noFill/>
          <a:ln>
            <a:noFill/>
          </a:ln>
        </p:spPr>
        <p:txBody>
          <a:bodyPr spcFirstLastPara="1" wrap="square" lIns="0" tIns="0" rIns="0" bIns="0" anchor="t" anchorCtr="0">
            <a:noAutofit/>
          </a:bodyPr>
          <a:lstStyle/>
          <a:p>
            <a:pPr marL="0" marR="0" lvl="0" indent="0" algn="l" rtl="0">
              <a:lnSpc>
                <a:spcPct val="163131"/>
              </a:lnSpc>
              <a:spcBef>
                <a:spcPts val="0"/>
              </a:spcBef>
              <a:spcAft>
                <a:spcPts val="0"/>
              </a:spcAft>
              <a:buNone/>
            </a:pPr>
            <a:r>
              <a:rPr lang="en-US" sz="1188" b="0" i="0" u="none" strike="noStrike" cap="none" dirty="0">
                <a:solidFill>
                  <a:srgbClr val="161613"/>
                </a:solidFill>
                <a:latin typeface="EB Garamond"/>
                <a:ea typeface="EB Garamond"/>
                <a:cs typeface="EB Garamond"/>
                <a:sym typeface="EB Garamond"/>
              </a:rPr>
              <a:t>This is where the core image-generation model is loaded. It takes random noise and turns it into a meaningful image using your input text.</a:t>
            </a:r>
            <a:endParaRPr sz="1188" b="0" i="0" u="none" strike="noStrike" cap="none" dirty="0">
              <a:solidFill>
                <a:srgbClr val="000000"/>
              </a:solidFill>
              <a:latin typeface="EB Garamond"/>
              <a:ea typeface="EB Garamond"/>
              <a:cs typeface="EB Garamond"/>
              <a:sym typeface="EB Garamond"/>
            </a:endParaRPr>
          </a:p>
        </p:txBody>
      </p:sp>
      <p:sp>
        <p:nvSpPr>
          <p:cNvPr id="224" name="Google Shape;224;p27"/>
          <p:cNvSpPr/>
          <p:nvPr/>
        </p:nvSpPr>
        <p:spPr>
          <a:xfrm>
            <a:off x="3311752" y="1428595"/>
            <a:ext cx="1928813" cy="24110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1500" b="0" i="0" u="none" strike="noStrike" cap="none">
                <a:solidFill>
                  <a:srgbClr val="161613"/>
                </a:solidFill>
                <a:latin typeface="EB Garamond"/>
                <a:ea typeface="EB Garamond"/>
                <a:cs typeface="EB Garamond"/>
                <a:sym typeface="EB Garamond"/>
              </a:rPr>
              <a:t>DualCLIPLoader</a:t>
            </a:r>
            <a:endParaRPr sz="1500" b="0" i="0" u="none" strike="noStrike" cap="none">
              <a:solidFill>
                <a:srgbClr val="000000"/>
              </a:solidFill>
              <a:latin typeface="EB Garamond"/>
              <a:ea typeface="EB Garamond"/>
              <a:cs typeface="EB Garamond"/>
              <a:sym typeface="EB Garamond"/>
            </a:endParaRPr>
          </a:p>
        </p:txBody>
      </p:sp>
      <p:sp>
        <p:nvSpPr>
          <p:cNvPr id="225" name="Google Shape;225;p27"/>
          <p:cNvSpPr/>
          <p:nvPr/>
        </p:nvSpPr>
        <p:spPr>
          <a:xfrm>
            <a:off x="3311753" y="1823957"/>
            <a:ext cx="2436763" cy="1234529"/>
          </a:xfrm>
          <a:prstGeom prst="rect">
            <a:avLst/>
          </a:prstGeom>
          <a:noFill/>
          <a:ln>
            <a:noFill/>
          </a:ln>
        </p:spPr>
        <p:txBody>
          <a:bodyPr spcFirstLastPara="1" wrap="square" lIns="0" tIns="0" rIns="0" bIns="0" anchor="t" anchorCtr="0">
            <a:noAutofit/>
          </a:bodyPr>
          <a:lstStyle/>
          <a:p>
            <a:pPr marL="0" marR="0" lvl="0" indent="0" algn="l" rtl="0">
              <a:lnSpc>
                <a:spcPct val="163131"/>
              </a:lnSpc>
              <a:spcBef>
                <a:spcPts val="0"/>
              </a:spcBef>
              <a:spcAft>
                <a:spcPts val="0"/>
              </a:spcAft>
              <a:buNone/>
            </a:pPr>
            <a:r>
              <a:rPr lang="en-US" sz="1188" b="0" i="0" u="none" strike="noStrike" cap="none" dirty="0">
                <a:solidFill>
                  <a:srgbClr val="161613"/>
                </a:solidFill>
                <a:latin typeface="EB Garamond"/>
                <a:ea typeface="EB Garamond"/>
                <a:cs typeface="EB Garamond"/>
                <a:sym typeface="EB Garamond"/>
              </a:rPr>
              <a:t>Loads two models that understand the connection between words and images, ensuring that the final image matches the text you provided.</a:t>
            </a:r>
            <a:endParaRPr sz="1188" b="0" i="0" u="none" strike="noStrike" cap="none" dirty="0">
              <a:solidFill>
                <a:srgbClr val="000000"/>
              </a:solidFill>
              <a:latin typeface="EB Garamond"/>
              <a:ea typeface="EB Garamond"/>
              <a:cs typeface="EB Garamond"/>
              <a:sym typeface="EB Garamond"/>
            </a:endParaRPr>
          </a:p>
        </p:txBody>
      </p:sp>
      <p:sp>
        <p:nvSpPr>
          <p:cNvPr id="226" name="Google Shape;226;p27"/>
          <p:cNvSpPr/>
          <p:nvPr/>
        </p:nvSpPr>
        <p:spPr>
          <a:xfrm>
            <a:off x="6129665" y="1428595"/>
            <a:ext cx="2435944" cy="24110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1500" b="0" i="0" u="none" strike="noStrike" cap="none">
                <a:solidFill>
                  <a:srgbClr val="161613"/>
                </a:solidFill>
                <a:latin typeface="EB Garamond"/>
                <a:ea typeface="EB Garamond"/>
                <a:cs typeface="EB Garamond"/>
                <a:sym typeface="EB Garamond"/>
              </a:rPr>
              <a:t>CLIP Text Encode (Prompt)</a:t>
            </a:r>
            <a:endParaRPr sz="1500" b="0" i="0" u="none" strike="noStrike" cap="none">
              <a:solidFill>
                <a:srgbClr val="000000"/>
              </a:solidFill>
              <a:latin typeface="EB Garamond"/>
              <a:ea typeface="EB Garamond"/>
              <a:cs typeface="EB Garamond"/>
              <a:sym typeface="EB Garamond"/>
            </a:endParaRPr>
          </a:p>
        </p:txBody>
      </p:sp>
      <p:sp>
        <p:nvSpPr>
          <p:cNvPr id="227" name="Google Shape;227;p27"/>
          <p:cNvSpPr/>
          <p:nvPr/>
        </p:nvSpPr>
        <p:spPr>
          <a:xfrm>
            <a:off x="6129665" y="1823957"/>
            <a:ext cx="2436763" cy="987624"/>
          </a:xfrm>
          <a:prstGeom prst="rect">
            <a:avLst/>
          </a:prstGeom>
          <a:noFill/>
          <a:ln>
            <a:noFill/>
          </a:ln>
        </p:spPr>
        <p:txBody>
          <a:bodyPr spcFirstLastPara="1" wrap="square" lIns="0" tIns="0" rIns="0" bIns="0" anchor="t" anchorCtr="0">
            <a:noAutofit/>
          </a:bodyPr>
          <a:lstStyle/>
          <a:p>
            <a:pPr marL="0" marR="0" lvl="0" indent="0" algn="l" rtl="0">
              <a:lnSpc>
                <a:spcPct val="163131"/>
              </a:lnSpc>
              <a:spcBef>
                <a:spcPts val="0"/>
              </a:spcBef>
              <a:spcAft>
                <a:spcPts val="0"/>
              </a:spcAft>
              <a:buNone/>
            </a:pPr>
            <a:r>
              <a:rPr lang="en-US" sz="1188" b="0" i="0" u="none" strike="noStrike" cap="none" dirty="0">
                <a:solidFill>
                  <a:srgbClr val="161613"/>
                </a:solidFill>
                <a:latin typeface="EB Garamond"/>
                <a:ea typeface="EB Garamond"/>
                <a:cs typeface="EB Garamond"/>
                <a:sym typeface="EB Garamond"/>
              </a:rPr>
              <a:t>This is where you describe what you want to see in the image. The text prompt guides the model on what to create.</a:t>
            </a:r>
            <a:endParaRPr sz="1188" b="0" i="0" u="none" strike="noStrike" cap="none" dirty="0">
              <a:solidFill>
                <a:srgbClr val="000000"/>
              </a:solidFill>
              <a:latin typeface="EB Garamond"/>
              <a:ea typeface="EB Garamond"/>
              <a:cs typeface="EB Garamond"/>
              <a:sym typeface="EB Garamond"/>
            </a:endParaRPr>
          </a:p>
        </p:txBody>
      </p:sp>
      <p:pic>
        <p:nvPicPr>
          <p:cNvPr id="228" name="Google Shape;228;p27"/>
          <p:cNvPicPr preferRelativeResize="0"/>
          <p:nvPr/>
        </p:nvPicPr>
        <p:blipFill>
          <a:blip r:embed="rId3">
            <a:alphaModFix/>
          </a:blip>
          <a:stretch>
            <a:fillRect/>
          </a:stretch>
        </p:blipFill>
        <p:spPr>
          <a:xfrm>
            <a:off x="494296" y="3181835"/>
            <a:ext cx="2303550" cy="1167550"/>
          </a:xfrm>
          <a:prstGeom prst="rect">
            <a:avLst/>
          </a:prstGeom>
          <a:noFill/>
          <a:ln>
            <a:noFill/>
          </a:ln>
        </p:spPr>
      </p:pic>
      <p:pic>
        <p:nvPicPr>
          <p:cNvPr id="229" name="Google Shape;229;p27"/>
          <p:cNvPicPr preferRelativeResize="0"/>
          <p:nvPr/>
        </p:nvPicPr>
        <p:blipFill>
          <a:blip r:embed="rId4">
            <a:alphaModFix/>
          </a:blip>
          <a:stretch>
            <a:fillRect/>
          </a:stretch>
        </p:blipFill>
        <p:spPr>
          <a:xfrm>
            <a:off x="3335211" y="3140722"/>
            <a:ext cx="2473578" cy="1167550"/>
          </a:xfrm>
          <a:prstGeom prst="rect">
            <a:avLst/>
          </a:prstGeom>
          <a:noFill/>
          <a:ln>
            <a:noFill/>
          </a:ln>
        </p:spPr>
      </p:pic>
      <p:pic>
        <p:nvPicPr>
          <p:cNvPr id="230" name="Google Shape;230;p27"/>
          <p:cNvPicPr preferRelativeResize="0"/>
          <p:nvPr/>
        </p:nvPicPr>
        <p:blipFill>
          <a:blip r:embed="rId5">
            <a:alphaModFix/>
          </a:blip>
          <a:stretch>
            <a:fillRect/>
          </a:stretch>
        </p:blipFill>
        <p:spPr>
          <a:xfrm>
            <a:off x="6171099" y="3099610"/>
            <a:ext cx="2478605" cy="1249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p:nvPr/>
        </p:nvSpPr>
        <p:spPr>
          <a:xfrm>
            <a:off x="540024" y="513755"/>
            <a:ext cx="4634954" cy="964406"/>
          </a:xfrm>
          <a:prstGeom prst="rect">
            <a:avLst/>
          </a:prstGeom>
          <a:noFill/>
          <a:ln>
            <a:noFill/>
          </a:ln>
        </p:spPr>
        <p:txBody>
          <a:bodyPr spcFirstLastPara="1" wrap="square" lIns="0" tIns="0" rIns="0" bIns="0" anchor="t" anchorCtr="0">
            <a:noAutofit/>
          </a:bodyPr>
          <a:lstStyle/>
          <a:p>
            <a:pPr marL="0" marR="0" lvl="0" indent="0" algn="l" rtl="0">
              <a:lnSpc>
                <a:spcPct val="124744"/>
              </a:lnSpc>
              <a:spcBef>
                <a:spcPts val="0"/>
              </a:spcBef>
              <a:spcAft>
                <a:spcPts val="0"/>
              </a:spcAft>
              <a:buNone/>
            </a:pPr>
            <a:r>
              <a:rPr lang="en-US" sz="3031" b="0" i="0" u="none" strike="noStrike" cap="none">
                <a:solidFill>
                  <a:srgbClr val="161613"/>
                </a:solidFill>
                <a:latin typeface="EB Garamond"/>
                <a:ea typeface="EB Garamond"/>
                <a:cs typeface="EB Garamond"/>
                <a:sym typeface="EB Garamond"/>
              </a:rPr>
              <a:t>Setting the Stage: Image Canvas and Noise</a:t>
            </a:r>
            <a:endParaRPr sz="3031" b="0" i="0" u="none" strike="noStrike" cap="none">
              <a:solidFill>
                <a:srgbClr val="000000"/>
              </a:solidFill>
              <a:latin typeface="EB Garamond"/>
              <a:ea typeface="EB Garamond"/>
              <a:cs typeface="EB Garamond"/>
              <a:sym typeface="EB Garamond"/>
            </a:endParaRPr>
          </a:p>
        </p:txBody>
      </p:sp>
      <p:sp>
        <p:nvSpPr>
          <p:cNvPr id="237" name="Google Shape;237;p28"/>
          <p:cNvSpPr/>
          <p:nvPr/>
        </p:nvSpPr>
        <p:spPr>
          <a:xfrm>
            <a:off x="761926" y="1709589"/>
            <a:ext cx="19050" cy="2920083"/>
          </a:xfrm>
          <a:prstGeom prst="roundRect">
            <a:avLst>
              <a:gd name="adj" fmla="val 121500"/>
            </a:avLst>
          </a:prstGeom>
          <a:solidFill>
            <a:srgbClr val="D3D1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38" name="Google Shape;238;p28"/>
          <p:cNvSpPr/>
          <p:nvPr/>
        </p:nvSpPr>
        <p:spPr>
          <a:xfrm>
            <a:off x="925972" y="2047131"/>
            <a:ext cx="540023" cy="19050"/>
          </a:xfrm>
          <a:prstGeom prst="roundRect">
            <a:avLst>
              <a:gd name="adj" fmla="val 121500"/>
            </a:avLst>
          </a:prstGeom>
          <a:solidFill>
            <a:srgbClr val="D3D1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39" name="Google Shape;239;p28"/>
          <p:cNvSpPr/>
          <p:nvPr/>
        </p:nvSpPr>
        <p:spPr>
          <a:xfrm>
            <a:off x="597880" y="1883123"/>
            <a:ext cx="347142" cy="347142"/>
          </a:xfrm>
          <a:prstGeom prst="roundRect">
            <a:avLst>
              <a:gd name="adj" fmla="val 6668"/>
            </a:avLst>
          </a:prstGeom>
          <a:solidFill>
            <a:srgbClr val="EDEB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40" name="Google Shape;240;p28"/>
          <p:cNvSpPr/>
          <p:nvPr/>
        </p:nvSpPr>
        <p:spPr>
          <a:xfrm>
            <a:off x="733463" y="1940942"/>
            <a:ext cx="75977" cy="231428"/>
          </a:xfrm>
          <a:prstGeom prst="rect">
            <a:avLst/>
          </a:prstGeom>
          <a:noFill/>
          <a:ln>
            <a:noFill/>
          </a:ln>
        </p:spPr>
        <p:txBody>
          <a:bodyPr spcFirstLastPara="1" wrap="square" lIns="0" tIns="0" rIns="0" bIns="0" anchor="t" anchorCtr="0">
            <a:noAutofit/>
          </a:bodyPr>
          <a:lstStyle/>
          <a:p>
            <a:pPr marL="0" marR="0" lvl="0" indent="0" algn="ctr" rtl="0">
              <a:lnSpc>
                <a:spcPct val="100055"/>
              </a:lnSpc>
              <a:spcBef>
                <a:spcPts val="0"/>
              </a:spcBef>
              <a:spcAft>
                <a:spcPts val="0"/>
              </a:spcAft>
              <a:buNone/>
            </a:pPr>
            <a:r>
              <a:rPr lang="en-US" sz="1812" b="0" i="0" u="none" strike="noStrike" cap="none">
                <a:solidFill>
                  <a:srgbClr val="161613"/>
                </a:solidFill>
                <a:latin typeface="EB Garamond"/>
                <a:ea typeface="EB Garamond"/>
                <a:cs typeface="EB Garamond"/>
                <a:sym typeface="EB Garamond"/>
              </a:rPr>
              <a:t>1</a:t>
            </a:r>
            <a:endParaRPr sz="1812" b="0" i="0" u="none" strike="noStrike" cap="none">
              <a:solidFill>
                <a:srgbClr val="000000"/>
              </a:solidFill>
              <a:latin typeface="EB Garamond"/>
              <a:ea typeface="EB Garamond"/>
              <a:cs typeface="EB Garamond"/>
              <a:sym typeface="EB Garamond"/>
            </a:endParaRPr>
          </a:p>
        </p:txBody>
      </p:sp>
      <p:sp>
        <p:nvSpPr>
          <p:cNvPr id="241" name="Google Shape;241;p28"/>
          <p:cNvSpPr/>
          <p:nvPr/>
        </p:nvSpPr>
        <p:spPr>
          <a:xfrm>
            <a:off x="1620069" y="1863849"/>
            <a:ext cx="1928813" cy="24110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1500" b="0" i="0" u="none" strike="noStrike" cap="none">
                <a:solidFill>
                  <a:srgbClr val="161613"/>
                </a:solidFill>
                <a:latin typeface="EB Garamond"/>
                <a:ea typeface="EB Garamond"/>
                <a:cs typeface="EB Garamond"/>
                <a:sym typeface="EB Garamond"/>
              </a:rPr>
              <a:t>Empty Latent Image</a:t>
            </a:r>
            <a:endParaRPr sz="1500" b="0" i="0" u="none" strike="noStrike" cap="none">
              <a:solidFill>
                <a:srgbClr val="000000"/>
              </a:solidFill>
              <a:latin typeface="EB Garamond"/>
              <a:ea typeface="EB Garamond"/>
              <a:cs typeface="EB Garamond"/>
              <a:sym typeface="EB Garamond"/>
            </a:endParaRPr>
          </a:p>
        </p:txBody>
      </p:sp>
      <p:sp>
        <p:nvSpPr>
          <p:cNvPr id="242" name="Google Shape;242;p28"/>
          <p:cNvSpPr/>
          <p:nvPr/>
        </p:nvSpPr>
        <p:spPr>
          <a:xfrm>
            <a:off x="1620069" y="2197522"/>
            <a:ext cx="3554909" cy="740718"/>
          </a:xfrm>
          <a:prstGeom prst="rect">
            <a:avLst/>
          </a:prstGeom>
          <a:noFill/>
          <a:ln>
            <a:noFill/>
          </a:ln>
        </p:spPr>
        <p:txBody>
          <a:bodyPr spcFirstLastPara="1" wrap="square" lIns="0" tIns="0" rIns="0" bIns="0" anchor="t" anchorCtr="0">
            <a:noAutofit/>
          </a:bodyPr>
          <a:lstStyle/>
          <a:p>
            <a:pPr marL="0" marR="0" lvl="0" indent="0" algn="l" rtl="0">
              <a:lnSpc>
                <a:spcPct val="163131"/>
              </a:lnSpc>
              <a:spcBef>
                <a:spcPts val="0"/>
              </a:spcBef>
              <a:spcAft>
                <a:spcPts val="0"/>
              </a:spcAft>
              <a:buNone/>
            </a:pPr>
            <a:r>
              <a:rPr lang="en-US" sz="1188" b="0" i="0" u="none" strike="noStrike" cap="none">
                <a:solidFill>
                  <a:srgbClr val="161613"/>
                </a:solidFill>
                <a:latin typeface="EB Garamond"/>
                <a:ea typeface="EB Garamond"/>
                <a:cs typeface="EB Garamond"/>
                <a:sym typeface="EB Garamond"/>
              </a:rPr>
              <a:t>This sets up an empty canvas for the model to start working on. It defines the image's size and resolution.</a:t>
            </a:r>
            <a:endParaRPr sz="1188" b="0" i="0" u="none" strike="noStrike" cap="none">
              <a:solidFill>
                <a:srgbClr val="000000"/>
              </a:solidFill>
              <a:latin typeface="EB Garamond"/>
              <a:ea typeface="EB Garamond"/>
              <a:cs typeface="EB Garamond"/>
              <a:sym typeface="EB Garamond"/>
            </a:endParaRPr>
          </a:p>
        </p:txBody>
      </p:sp>
      <p:sp>
        <p:nvSpPr>
          <p:cNvPr id="243" name="Google Shape;243;p28"/>
          <p:cNvSpPr/>
          <p:nvPr/>
        </p:nvSpPr>
        <p:spPr>
          <a:xfrm>
            <a:off x="925972" y="3584302"/>
            <a:ext cx="540023" cy="19050"/>
          </a:xfrm>
          <a:prstGeom prst="roundRect">
            <a:avLst>
              <a:gd name="adj" fmla="val 121500"/>
            </a:avLst>
          </a:prstGeom>
          <a:solidFill>
            <a:srgbClr val="D3D1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44" name="Google Shape;244;p28"/>
          <p:cNvSpPr/>
          <p:nvPr/>
        </p:nvSpPr>
        <p:spPr>
          <a:xfrm>
            <a:off x="597880" y="3420294"/>
            <a:ext cx="347142" cy="347142"/>
          </a:xfrm>
          <a:prstGeom prst="roundRect">
            <a:avLst>
              <a:gd name="adj" fmla="val 6668"/>
            </a:avLst>
          </a:prstGeom>
          <a:solidFill>
            <a:srgbClr val="EDEB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45" name="Google Shape;245;p28"/>
          <p:cNvSpPr/>
          <p:nvPr/>
        </p:nvSpPr>
        <p:spPr>
          <a:xfrm>
            <a:off x="704664" y="3478113"/>
            <a:ext cx="133573" cy="231428"/>
          </a:xfrm>
          <a:prstGeom prst="rect">
            <a:avLst/>
          </a:prstGeom>
          <a:noFill/>
          <a:ln>
            <a:noFill/>
          </a:ln>
        </p:spPr>
        <p:txBody>
          <a:bodyPr spcFirstLastPara="1" wrap="square" lIns="0" tIns="0" rIns="0" bIns="0" anchor="t" anchorCtr="0">
            <a:noAutofit/>
          </a:bodyPr>
          <a:lstStyle/>
          <a:p>
            <a:pPr marL="0" marR="0" lvl="0" indent="0" algn="ctr" rtl="0">
              <a:lnSpc>
                <a:spcPct val="100055"/>
              </a:lnSpc>
              <a:spcBef>
                <a:spcPts val="0"/>
              </a:spcBef>
              <a:spcAft>
                <a:spcPts val="0"/>
              </a:spcAft>
              <a:buNone/>
            </a:pPr>
            <a:r>
              <a:rPr lang="en-US" sz="1812" b="0" i="0" u="none" strike="noStrike" cap="none">
                <a:solidFill>
                  <a:srgbClr val="161613"/>
                </a:solidFill>
                <a:latin typeface="EB Garamond"/>
                <a:ea typeface="EB Garamond"/>
                <a:cs typeface="EB Garamond"/>
                <a:sym typeface="EB Garamond"/>
              </a:rPr>
              <a:t>2</a:t>
            </a:r>
            <a:endParaRPr sz="1812" b="0" i="0" u="none" strike="noStrike" cap="none">
              <a:solidFill>
                <a:srgbClr val="000000"/>
              </a:solidFill>
              <a:latin typeface="EB Garamond"/>
              <a:ea typeface="EB Garamond"/>
              <a:cs typeface="EB Garamond"/>
              <a:sym typeface="EB Garamond"/>
            </a:endParaRPr>
          </a:p>
        </p:txBody>
      </p:sp>
      <p:sp>
        <p:nvSpPr>
          <p:cNvPr id="246" name="Google Shape;246;p28"/>
          <p:cNvSpPr/>
          <p:nvPr/>
        </p:nvSpPr>
        <p:spPr>
          <a:xfrm>
            <a:off x="1620069" y="3401021"/>
            <a:ext cx="1928813" cy="24110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1500" b="0" i="0" u="none" strike="noStrike" cap="none">
                <a:solidFill>
                  <a:srgbClr val="161613"/>
                </a:solidFill>
                <a:latin typeface="EB Garamond"/>
                <a:ea typeface="EB Garamond"/>
                <a:cs typeface="EB Garamond"/>
                <a:sym typeface="EB Garamond"/>
              </a:rPr>
              <a:t>RandomNoise</a:t>
            </a:r>
            <a:endParaRPr sz="1500" b="0" i="0" u="none" strike="noStrike" cap="none">
              <a:solidFill>
                <a:srgbClr val="000000"/>
              </a:solidFill>
              <a:latin typeface="EB Garamond"/>
              <a:ea typeface="EB Garamond"/>
              <a:cs typeface="EB Garamond"/>
              <a:sym typeface="EB Garamond"/>
            </a:endParaRPr>
          </a:p>
        </p:txBody>
      </p:sp>
      <p:sp>
        <p:nvSpPr>
          <p:cNvPr id="247" name="Google Shape;247;p28"/>
          <p:cNvSpPr/>
          <p:nvPr/>
        </p:nvSpPr>
        <p:spPr>
          <a:xfrm>
            <a:off x="1620069" y="3734693"/>
            <a:ext cx="3554909" cy="740718"/>
          </a:xfrm>
          <a:prstGeom prst="rect">
            <a:avLst/>
          </a:prstGeom>
          <a:noFill/>
          <a:ln>
            <a:noFill/>
          </a:ln>
        </p:spPr>
        <p:txBody>
          <a:bodyPr spcFirstLastPara="1" wrap="square" lIns="0" tIns="0" rIns="0" bIns="0" anchor="t" anchorCtr="0">
            <a:noAutofit/>
          </a:bodyPr>
          <a:lstStyle/>
          <a:p>
            <a:pPr marL="0" marR="0" lvl="0" indent="0" algn="l" rtl="0">
              <a:lnSpc>
                <a:spcPct val="163131"/>
              </a:lnSpc>
              <a:spcBef>
                <a:spcPts val="0"/>
              </a:spcBef>
              <a:spcAft>
                <a:spcPts val="0"/>
              </a:spcAft>
              <a:buNone/>
            </a:pPr>
            <a:r>
              <a:rPr lang="en-US" sz="1188" b="0" i="0" u="none" strike="noStrike" cap="none">
                <a:solidFill>
                  <a:srgbClr val="161613"/>
                </a:solidFill>
                <a:latin typeface="EB Garamond"/>
                <a:ea typeface="EB Garamond"/>
                <a:cs typeface="EB Garamond"/>
                <a:sym typeface="EB Garamond"/>
              </a:rPr>
              <a:t>The image generation starts with random noise. This randomness ensures that every image is unique, even with the same prompt.</a:t>
            </a:r>
            <a:endParaRPr sz="1188" b="0" i="0" u="none" strike="noStrike" cap="none">
              <a:solidFill>
                <a:srgbClr val="000000"/>
              </a:solidFill>
              <a:latin typeface="EB Garamond"/>
              <a:ea typeface="EB Garamond"/>
              <a:cs typeface="EB Garamond"/>
              <a:sym typeface="EB Garamond"/>
            </a:endParaRPr>
          </a:p>
        </p:txBody>
      </p:sp>
      <p:pic>
        <p:nvPicPr>
          <p:cNvPr id="248" name="Google Shape;248;p28"/>
          <p:cNvPicPr preferRelativeResize="0"/>
          <p:nvPr/>
        </p:nvPicPr>
        <p:blipFill>
          <a:blip r:embed="rId3">
            <a:alphaModFix/>
          </a:blip>
          <a:stretch>
            <a:fillRect/>
          </a:stretch>
        </p:blipFill>
        <p:spPr>
          <a:xfrm>
            <a:off x="6208469" y="1828686"/>
            <a:ext cx="2446325" cy="1109564"/>
          </a:xfrm>
          <a:prstGeom prst="rect">
            <a:avLst/>
          </a:prstGeom>
          <a:noFill/>
          <a:ln>
            <a:noFill/>
          </a:ln>
        </p:spPr>
      </p:pic>
      <p:pic>
        <p:nvPicPr>
          <p:cNvPr id="249" name="Google Shape;249;p28"/>
          <p:cNvPicPr preferRelativeResize="0"/>
          <p:nvPr/>
        </p:nvPicPr>
        <p:blipFill>
          <a:blip r:embed="rId4">
            <a:alphaModFix/>
          </a:blip>
          <a:stretch>
            <a:fillRect/>
          </a:stretch>
        </p:blipFill>
        <p:spPr>
          <a:xfrm>
            <a:off x="5573727" y="3478125"/>
            <a:ext cx="3081080" cy="1040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9"/>
          <p:cNvSpPr/>
          <p:nvPr/>
        </p:nvSpPr>
        <p:spPr>
          <a:xfrm>
            <a:off x="791644" y="418192"/>
            <a:ext cx="7521000" cy="432000"/>
          </a:xfrm>
          <a:prstGeom prst="rect">
            <a:avLst/>
          </a:prstGeom>
          <a:noFill/>
          <a:ln>
            <a:noFill/>
          </a:ln>
        </p:spPr>
        <p:txBody>
          <a:bodyPr spcFirstLastPara="1" wrap="square" lIns="0" tIns="0" rIns="0" bIns="0" anchor="t" anchorCtr="0">
            <a:noAutofit/>
          </a:bodyPr>
          <a:lstStyle/>
          <a:p>
            <a:pPr marL="0" marR="0" lvl="0" indent="0" algn="l" rtl="0">
              <a:lnSpc>
                <a:spcPct val="124126"/>
              </a:lnSpc>
              <a:spcBef>
                <a:spcPts val="0"/>
              </a:spcBef>
              <a:spcAft>
                <a:spcPts val="0"/>
              </a:spcAft>
              <a:buNone/>
            </a:pPr>
            <a:r>
              <a:rPr lang="en-US" sz="2719" b="0" i="0" u="none" strike="noStrike" cap="none">
                <a:solidFill>
                  <a:srgbClr val="161613"/>
                </a:solidFill>
                <a:latin typeface="EB Garamond"/>
                <a:ea typeface="EB Garamond"/>
                <a:cs typeface="EB Garamond"/>
                <a:sym typeface="EB Garamond"/>
              </a:rPr>
              <a:t>Guiding the Process: Sampling and Scheduling</a:t>
            </a:r>
            <a:endParaRPr sz="2719" b="0" i="0" u="none" strike="noStrike" cap="none">
              <a:solidFill>
                <a:srgbClr val="000000"/>
              </a:solidFill>
              <a:latin typeface="EB Garamond"/>
              <a:ea typeface="EB Garamond"/>
              <a:cs typeface="EB Garamond"/>
              <a:sym typeface="EB Garamond"/>
            </a:endParaRPr>
          </a:p>
        </p:txBody>
      </p:sp>
      <p:sp>
        <p:nvSpPr>
          <p:cNvPr id="256" name="Google Shape;256;p29"/>
          <p:cNvSpPr/>
          <p:nvPr/>
        </p:nvSpPr>
        <p:spPr>
          <a:xfrm>
            <a:off x="383787" y="1114639"/>
            <a:ext cx="2633400" cy="1680900"/>
          </a:xfrm>
          <a:prstGeom prst="roundRect">
            <a:avLst>
              <a:gd name="adj" fmla="val 1233"/>
            </a:avLst>
          </a:prstGeom>
          <a:solidFill>
            <a:srgbClr val="EDEB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57" name="Google Shape;257;p29"/>
          <p:cNvSpPr/>
          <p:nvPr/>
        </p:nvSpPr>
        <p:spPr>
          <a:xfrm>
            <a:off x="521974" y="1252826"/>
            <a:ext cx="1728000" cy="216000"/>
          </a:xfrm>
          <a:prstGeom prst="rect">
            <a:avLst/>
          </a:prstGeom>
          <a:noFill/>
          <a:ln>
            <a:noFill/>
          </a:ln>
        </p:spPr>
        <p:txBody>
          <a:bodyPr spcFirstLastPara="1" wrap="square" lIns="0" tIns="0" rIns="0" bIns="0" anchor="t" anchorCtr="0">
            <a:noAutofit/>
          </a:bodyPr>
          <a:lstStyle/>
          <a:p>
            <a:pPr marL="0" marR="0" lvl="0" indent="0" algn="l" rtl="0">
              <a:lnSpc>
                <a:spcPct val="125595"/>
              </a:lnSpc>
              <a:spcBef>
                <a:spcPts val="0"/>
              </a:spcBef>
              <a:spcAft>
                <a:spcPts val="0"/>
              </a:spcAft>
              <a:buNone/>
            </a:pPr>
            <a:r>
              <a:rPr lang="en-US" sz="1344" b="0" i="0" u="none" strike="noStrike" cap="none">
                <a:solidFill>
                  <a:srgbClr val="161613"/>
                </a:solidFill>
                <a:latin typeface="EB Garamond"/>
                <a:ea typeface="EB Garamond"/>
                <a:cs typeface="EB Garamond"/>
                <a:sym typeface="EB Garamond"/>
              </a:rPr>
              <a:t>KSamplerSelect</a:t>
            </a:r>
            <a:endParaRPr sz="1344" b="0" i="0" u="none" strike="noStrike" cap="none">
              <a:solidFill>
                <a:srgbClr val="000000"/>
              </a:solidFill>
              <a:latin typeface="EB Garamond"/>
              <a:ea typeface="EB Garamond"/>
              <a:cs typeface="EB Garamond"/>
              <a:sym typeface="EB Garamond"/>
            </a:endParaRPr>
          </a:p>
        </p:txBody>
      </p:sp>
      <p:sp>
        <p:nvSpPr>
          <p:cNvPr id="258" name="Google Shape;258;p29"/>
          <p:cNvSpPr/>
          <p:nvPr/>
        </p:nvSpPr>
        <p:spPr>
          <a:xfrm>
            <a:off x="521974" y="1551673"/>
            <a:ext cx="2357100" cy="1105800"/>
          </a:xfrm>
          <a:prstGeom prst="rect">
            <a:avLst/>
          </a:prstGeom>
          <a:noFill/>
          <a:ln>
            <a:noFill/>
          </a:ln>
        </p:spPr>
        <p:txBody>
          <a:bodyPr spcFirstLastPara="1" wrap="square" lIns="0" tIns="0" rIns="0" bIns="0" anchor="t" anchorCtr="0">
            <a:noAutofit/>
          </a:bodyPr>
          <a:lstStyle/>
          <a:p>
            <a:pPr marL="0" marR="0" lvl="0" indent="0" algn="l" rtl="0">
              <a:lnSpc>
                <a:spcPct val="161712"/>
              </a:lnSpc>
              <a:spcBef>
                <a:spcPts val="0"/>
              </a:spcBef>
              <a:spcAft>
                <a:spcPts val="0"/>
              </a:spcAft>
              <a:buNone/>
            </a:pPr>
            <a:r>
              <a:rPr lang="en-US" sz="1063" b="0" i="0" u="none" strike="noStrike" cap="none">
                <a:solidFill>
                  <a:srgbClr val="161613"/>
                </a:solidFill>
                <a:latin typeface="EB Garamond"/>
                <a:ea typeface="EB Garamond"/>
                <a:cs typeface="EB Garamond"/>
                <a:sym typeface="EB Garamond"/>
              </a:rPr>
              <a:t>Specifies how the model processes the noise into an image. This component chooses the method (like Euler) that balances speed and quality.</a:t>
            </a:r>
            <a:endParaRPr sz="1063" b="0" i="0" u="none" strike="noStrike" cap="none">
              <a:solidFill>
                <a:srgbClr val="000000"/>
              </a:solidFill>
              <a:latin typeface="EB Garamond"/>
              <a:ea typeface="EB Garamond"/>
              <a:cs typeface="EB Garamond"/>
              <a:sym typeface="EB Garamond"/>
            </a:endParaRPr>
          </a:p>
        </p:txBody>
      </p:sp>
      <p:sp>
        <p:nvSpPr>
          <p:cNvPr id="259" name="Google Shape;259;p29"/>
          <p:cNvSpPr/>
          <p:nvPr/>
        </p:nvSpPr>
        <p:spPr>
          <a:xfrm>
            <a:off x="3235439" y="3381939"/>
            <a:ext cx="2633365" cy="1681014"/>
          </a:xfrm>
          <a:prstGeom prst="roundRect">
            <a:avLst>
              <a:gd name="adj" fmla="val 1233"/>
            </a:avLst>
          </a:prstGeom>
          <a:solidFill>
            <a:srgbClr val="EDEB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60" name="Google Shape;260;p29"/>
          <p:cNvSpPr/>
          <p:nvPr/>
        </p:nvSpPr>
        <p:spPr>
          <a:xfrm>
            <a:off x="3373626" y="3520126"/>
            <a:ext cx="1727894" cy="215949"/>
          </a:xfrm>
          <a:prstGeom prst="rect">
            <a:avLst/>
          </a:prstGeom>
          <a:noFill/>
          <a:ln>
            <a:noFill/>
          </a:ln>
        </p:spPr>
        <p:txBody>
          <a:bodyPr spcFirstLastPara="1" wrap="square" lIns="0" tIns="0" rIns="0" bIns="0" anchor="t" anchorCtr="0">
            <a:noAutofit/>
          </a:bodyPr>
          <a:lstStyle/>
          <a:p>
            <a:pPr marL="0" marR="0" lvl="0" indent="0" algn="l" rtl="0">
              <a:lnSpc>
                <a:spcPct val="125595"/>
              </a:lnSpc>
              <a:spcBef>
                <a:spcPts val="0"/>
              </a:spcBef>
              <a:spcAft>
                <a:spcPts val="0"/>
              </a:spcAft>
              <a:buNone/>
            </a:pPr>
            <a:r>
              <a:rPr lang="en-US" sz="1344" b="0" i="0" u="none" strike="noStrike" cap="none">
                <a:solidFill>
                  <a:srgbClr val="161613"/>
                </a:solidFill>
                <a:latin typeface="EB Garamond"/>
                <a:ea typeface="EB Garamond"/>
                <a:cs typeface="EB Garamond"/>
                <a:sym typeface="EB Garamond"/>
              </a:rPr>
              <a:t>BasicScheduler</a:t>
            </a:r>
            <a:endParaRPr sz="1344" b="0" i="0" u="none" strike="noStrike" cap="none">
              <a:solidFill>
                <a:srgbClr val="000000"/>
              </a:solidFill>
              <a:latin typeface="EB Garamond"/>
              <a:ea typeface="EB Garamond"/>
              <a:cs typeface="EB Garamond"/>
              <a:sym typeface="EB Garamond"/>
            </a:endParaRPr>
          </a:p>
        </p:txBody>
      </p:sp>
      <p:sp>
        <p:nvSpPr>
          <p:cNvPr id="261" name="Google Shape;261;p29"/>
          <p:cNvSpPr/>
          <p:nvPr/>
        </p:nvSpPr>
        <p:spPr>
          <a:xfrm>
            <a:off x="3373626" y="3818973"/>
            <a:ext cx="2356991" cy="884634"/>
          </a:xfrm>
          <a:prstGeom prst="rect">
            <a:avLst/>
          </a:prstGeom>
          <a:noFill/>
          <a:ln>
            <a:noFill/>
          </a:ln>
        </p:spPr>
        <p:txBody>
          <a:bodyPr spcFirstLastPara="1" wrap="square" lIns="0" tIns="0" rIns="0" bIns="0" anchor="t" anchorCtr="0">
            <a:noAutofit/>
          </a:bodyPr>
          <a:lstStyle/>
          <a:p>
            <a:pPr marL="0" marR="0" lvl="0" indent="0" algn="l" rtl="0">
              <a:lnSpc>
                <a:spcPct val="161712"/>
              </a:lnSpc>
              <a:spcBef>
                <a:spcPts val="0"/>
              </a:spcBef>
              <a:spcAft>
                <a:spcPts val="0"/>
              </a:spcAft>
              <a:buNone/>
            </a:pPr>
            <a:r>
              <a:rPr lang="en-US" sz="1063" b="0" i="0" u="none" strike="noStrike" cap="none">
                <a:solidFill>
                  <a:srgbClr val="161613"/>
                </a:solidFill>
                <a:latin typeface="EB Garamond"/>
                <a:ea typeface="EB Garamond"/>
                <a:cs typeface="EB Garamond"/>
                <a:sym typeface="EB Garamond"/>
              </a:rPr>
              <a:t>Controls the pace and steps of removing the noise. It ensures that the noise reduction happens smoothly across the image.</a:t>
            </a:r>
            <a:endParaRPr sz="1063" b="0" i="0" u="none" strike="noStrike" cap="none">
              <a:solidFill>
                <a:srgbClr val="000000"/>
              </a:solidFill>
              <a:latin typeface="EB Garamond"/>
              <a:ea typeface="EB Garamond"/>
              <a:cs typeface="EB Garamond"/>
              <a:sym typeface="EB Garamond"/>
            </a:endParaRPr>
          </a:p>
        </p:txBody>
      </p:sp>
      <p:sp>
        <p:nvSpPr>
          <p:cNvPr id="262" name="Google Shape;262;p29"/>
          <p:cNvSpPr/>
          <p:nvPr/>
        </p:nvSpPr>
        <p:spPr>
          <a:xfrm>
            <a:off x="6129065" y="1114639"/>
            <a:ext cx="2633400" cy="1680900"/>
          </a:xfrm>
          <a:prstGeom prst="roundRect">
            <a:avLst>
              <a:gd name="adj" fmla="val 1233"/>
            </a:avLst>
          </a:prstGeom>
          <a:solidFill>
            <a:srgbClr val="EDEB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63" name="Google Shape;263;p29"/>
          <p:cNvSpPr/>
          <p:nvPr/>
        </p:nvSpPr>
        <p:spPr>
          <a:xfrm>
            <a:off x="6267253" y="1252826"/>
            <a:ext cx="1728000" cy="216000"/>
          </a:xfrm>
          <a:prstGeom prst="rect">
            <a:avLst/>
          </a:prstGeom>
          <a:noFill/>
          <a:ln>
            <a:noFill/>
          </a:ln>
        </p:spPr>
        <p:txBody>
          <a:bodyPr spcFirstLastPara="1" wrap="square" lIns="0" tIns="0" rIns="0" bIns="0" anchor="t" anchorCtr="0">
            <a:noAutofit/>
          </a:bodyPr>
          <a:lstStyle/>
          <a:p>
            <a:pPr marL="0" marR="0" lvl="0" indent="0" algn="l" rtl="0">
              <a:lnSpc>
                <a:spcPct val="125595"/>
              </a:lnSpc>
              <a:spcBef>
                <a:spcPts val="0"/>
              </a:spcBef>
              <a:spcAft>
                <a:spcPts val="0"/>
              </a:spcAft>
              <a:buNone/>
            </a:pPr>
            <a:r>
              <a:rPr lang="en-US" sz="1344" b="0" i="0" u="none" strike="noStrike" cap="none">
                <a:solidFill>
                  <a:srgbClr val="161613"/>
                </a:solidFill>
                <a:latin typeface="EB Garamond"/>
                <a:ea typeface="EB Garamond"/>
                <a:cs typeface="EB Garamond"/>
                <a:sym typeface="EB Garamond"/>
              </a:rPr>
              <a:t>BasicGuider</a:t>
            </a:r>
            <a:endParaRPr sz="1344" b="0" i="0" u="none" strike="noStrike" cap="none">
              <a:solidFill>
                <a:srgbClr val="000000"/>
              </a:solidFill>
              <a:latin typeface="EB Garamond"/>
              <a:ea typeface="EB Garamond"/>
              <a:cs typeface="EB Garamond"/>
              <a:sym typeface="EB Garamond"/>
            </a:endParaRPr>
          </a:p>
        </p:txBody>
      </p:sp>
      <p:sp>
        <p:nvSpPr>
          <p:cNvPr id="264" name="Google Shape;264;p29"/>
          <p:cNvSpPr/>
          <p:nvPr/>
        </p:nvSpPr>
        <p:spPr>
          <a:xfrm>
            <a:off x="6267252" y="1551673"/>
            <a:ext cx="2357100" cy="663600"/>
          </a:xfrm>
          <a:prstGeom prst="rect">
            <a:avLst/>
          </a:prstGeom>
          <a:noFill/>
          <a:ln>
            <a:noFill/>
          </a:ln>
        </p:spPr>
        <p:txBody>
          <a:bodyPr spcFirstLastPara="1" wrap="square" lIns="0" tIns="0" rIns="0" bIns="0" anchor="t" anchorCtr="0">
            <a:noAutofit/>
          </a:bodyPr>
          <a:lstStyle/>
          <a:p>
            <a:pPr marL="0" marR="0" lvl="0" indent="0" algn="l" rtl="0">
              <a:lnSpc>
                <a:spcPct val="161712"/>
              </a:lnSpc>
              <a:spcBef>
                <a:spcPts val="0"/>
              </a:spcBef>
              <a:spcAft>
                <a:spcPts val="0"/>
              </a:spcAft>
              <a:buNone/>
            </a:pPr>
            <a:r>
              <a:rPr lang="en-US" sz="1063" b="0" i="0" u="none" strike="noStrike" cap="none">
                <a:solidFill>
                  <a:srgbClr val="161613"/>
                </a:solidFill>
                <a:latin typeface="EB Garamond"/>
                <a:ea typeface="EB Garamond"/>
                <a:cs typeface="EB Garamond"/>
                <a:sym typeface="EB Garamond"/>
              </a:rPr>
              <a:t>Guides the model using the text prompt to ensure that the final image matches the description.</a:t>
            </a:r>
            <a:endParaRPr sz="1063" b="0" i="0" u="none" strike="noStrike" cap="none">
              <a:solidFill>
                <a:srgbClr val="000000"/>
              </a:solidFill>
              <a:latin typeface="EB Garamond"/>
              <a:ea typeface="EB Garamond"/>
              <a:cs typeface="EB Garamond"/>
              <a:sym typeface="EB Garamond"/>
            </a:endParaRPr>
          </a:p>
        </p:txBody>
      </p:sp>
      <p:pic>
        <p:nvPicPr>
          <p:cNvPr id="265" name="Google Shape;265;p29"/>
          <p:cNvPicPr preferRelativeResize="0"/>
          <p:nvPr/>
        </p:nvPicPr>
        <p:blipFill>
          <a:blip r:embed="rId3">
            <a:alphaModFix/>
          </a:blip>
          <a:stretch>
            <a:fillRect/>
          </a:stretch>
        </p:blipFill>
        <p:spPr>
          <a:xfrm>
            <a:off x="383825" y="3445045"/>
            <a:ext cx="2633400" cy="933155"/>
          </a:xfrm>
          <a:prstGeom prst="rect">
            <a:avLst/>
          </a:prstGeom>
          <a:noFill/>
          <a:ln>
            <a:noFill/>
          </a:ln>
        </p:spPr>
      </p:pic>
      <p:pic>
        <p:nvPicPr>
          <p:cNvPr id="266" name="Google Shape;266;p29"/>
          <p:cNvPicPr preferRelativeResize="0"/>
          <p:nvPr/>
        </p:nvPicPr>
        <p:blipFill>
          <a:blip r:embed="rId4">
            <a:alphaModFix/>
          </a:blip>
          <a:stretch>
            <a:fillRect/>
          </a:stretch>
        </p:blipFill>
        <p:spPr>
          <a:xfrm>
            <a:off x="3211425" y="1608588"/>
            <a:ext cx="2681425" cy="1186959"/>
          </a:xfrm>
          <a:prstGeom prst="rect">
            <a:avLst/>
          </a:prstGeom>
          <a:noFill/>
          <a:ln>
            <a:noFill/>
          </a:ln>
        </p:spPr>
      </p:pic>
      <p:cxnSp>
        <p:nvCxnSpPr>
          <p:cNvPr id="267" name="Google Shape;267;p29"/>
          <p:cNvCxnSpPr>
            <a:stCxn id="256" idx="2"/>
            <a:endCxn id="265" idx="0"/>
          </p:cNvCxnSpPr>
          <p:nvPr/>
        </p:nvCxnSpPr>
        <p:spPr>
          <a:xfrm>
            <a:off x="1700487" y="2795539"/>
            <a:ext cx="0" cy="649500"/>
          </a:xfrm>
          <a:prstGeom prst="straightConnector1">
            <a:avLst/>
          </a:prstGeom>
          <a:noFill/>
          <a:ln w="9525" cap="flat" cmpd="sng">
            <a:solidFill>
              <a:schemeClr val="dk2"/>
            </a:solidFill>
            <a:prstDash val="solid"/>
            <a:round/>
            <a:headEnd type="none" w="med" len="med"/>
            <a:tailEnd type="none" w="med" len="med"/>
          </a:ln>
        </p:spPr>
      </p:cxnSp>
      <p:cxnSp>
        <p:nvCxnSpPr>
          <p:cNvPr id="268" name="Google Shape;268;p29"/>
          <p:cNvCxnSpPr>
            <a:stCxn id="266" idx="2"/>
            <a:endCxn id="259" idx="0"/>
          </p:cNvCxnSpPr>
          <p:nvPr/>
        </p:nvCxnSpPr>
        <p:spPr>
          <a:xfrm>
            <a:off x="4552137" y="2795546"/>
            <a:ext cx="0" cy="586500"/>
          </a:xfrm>
          <a:prstGeom prst="straightConnector1">
            <a:avLst/>
          </a:prstGeom>
          <a:noFill/>
          <a:ln w="9525" cap="flat" cmpd="sng">
            <a:solidFill>
              <a:schemeClr val="dk2"/>
            </a:solidFill>
            <a:prstDash val="solid"/>
            <a:round/>
            <a:headEnd type="none" w="med" len="med"/>
            <a:tailEnd type="none" w="med" len="med"/>
          </a:ln>
        </p:spPr>
      </p:cxnSp>
      <p:pic>
        <p:nvPicPr>
          <p:cNvPr id="269" name="Google Shape;269;p29"/>
          <p:cNvPicPr preferRelativeResize="0"/>
          <p:nvPr/>
        </p:nvPicPr>
        <p:blipFill>
          <a:blip r:embed="rId5">
            <a:alphaModFix/>
          </a:blip>
          <a:stretch>
            <a:fillRect/>
          </a:stretch>
        </p:blipFill>
        <p:spPr>
          <a:xfrm>
            <a:off x="6161597" y="3382050"/>
            <a:ext cx="2568404" cy="884625"/>
          </a:xfrm>
          <a:prstGeom prst="rect">
            <a:avLst/>
          </a:prstGeom>
          <a:noFill/>
          <a:ln>
            <a:noFill/>
          </a:ln>
        </p:spPr>
      </p:pic>
      <p:cxnSp>
        <p:nvCxnSpPr>
          <p:cNvPr id="270" name="Google Shape;270;p29"/>
          <p:cNvCxnSpPr>
            <a:stCxn id="262" idx="2"/>
            <a:endCxn id="269" idx="0"/>
          </p:cNvCxnSpPr>
          <p:nvPr/>
        </p:nvCxnSpPr>
        <p:spPr>
          <a:xfrm>
            <a:off x="7445765" y="2795539"/>
            <a:ext cx="0" cy="586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0" descr="preencoded.png"/>
          <p:cNvPicPr preferRelativeResize="0"/>
          <p:nvPr/>
        </p:nvPicPr>
        <p:blipFill rotWithShape="1">
          <a:blip r:embed="rId3">
            <a:alphaModFix/>
          </a:blip>
          <a:srcRect/>
          <a:stretch/>
        </p:blipFill>
        <p:spPr>
          <a:xfrm>
            <a:off x="5715000" y="0"/>
            <a:ext cx="3429000" cy="5143500"/>
          </a:xfrm>
          <a:prstGeom prst="rect">
            <a:avLst/>
          </a:prstGeom>
          <a:noFill/>
          <a:ln>
            <a:noFill/>
          </a:ln>
        </p:spPr>
      </p:pic>
      <p:sp>
        <p:nvSpPr>
          <p:cNvPr id="277" name="Google Shape;277;p30"/>
          <p:cNvSpPr/>
          <p:nvPr/>
        </p:nvSpPr>
        <p:spPr>
          <a:xfrm>
            <a:off x="501476" y="155632"/>
            <a:ext cx="4712100" cy="895500"/>
          </a:xfrm>
          <a:prstGeom prst="rect">
            <a:avLst/>
          </a:prstGeom>
          <a:noFill/>
          <a:ln>
            <a:noFill/>
          </a:ln>
        </p:spPr>
        <p:txBody>
          <a:bodyPr spcFirstLastPara="1" wrap="square" lIns="0" tIns="0" rIns="0" bIns="0" anchor="t" anchorCtr="0">
            <a:noAutofit/>
          </a:bodyPr>
          <a:lstStyle/>
          <a:p>
            <a:pPr marL="0" marR="0" lvl="0" indent="0" algn="l" rtl="0">
              <a:lnSpc>
                <a:spcPct val="124422"/>
              </a:lnSpc>
              <a:spcBef>
                <a:spcPts val="0"/>
              </a:spcBef>
              <a:spcAft>
                <a:spcPts val="0"/>
              </a:spcAft>
              <a:buNone/>
            </a:pPr>
            <a:r>
              <a:rPr lang="en-US" sz="2813" b="0" i="0" u="none" strike="noStrike" cap="none">
                <a:solidFill>
                  <a:srgbClr val="161613"/>
                </a:solidFill>
                <a:latin typeface="EB Garamond"/>
                <a:ea typeface="EB Garamond"/>
                <a:cs typeface="EB Garamond"/>
                <a:sym typeface="EB Garamond"/>
              </a:rPr>
              <a:t>Refining the Image: Conditioning and Sampling</a:t>
            </a:r>
            <a:endParaRPr sz="2813" b="0" i="0" u="none" strike="noStrike" cap="none">
              <a:solidFill>
                <a:srgbClr val="000000"/>
              </a:solidFill>
              <a:latin typeface="EB Garamond"/>
              <a:ea typeface="EB Garamond"/>
              <a:cs typeface="EB Garamond"/>
              <a:sym typeface="EB Garamond"/>
            </a:endParaRPr>
          </a:p>
        </p:txBody>
      </p:sp>
      <p:pic>
        <p:nvPicPr>
          <p:cNvPr id="278" name="Google Shape;278;p30" descr="preencoded.png"/>
          <p:cNvPicPr preferRelativeResize="0"/>
          <p:nvPr/>
        </p:nvPicPr>
        <p:blipFill rotWithShape="1">
          <a:blip r:embed="rId4">
            <a:alphaModFix/>
          </a:blip>
          <a:srcRect/>
          <a:stretch/>
        </p:blipFill>
        <p:spPr>
          <a:xfrm>
            <a:off x="501501" y="1153865"/>
            <a:ext cx="716459" cy="1284089"/>
          </a:xfrm>
          <a:prstGeom prst="rect">
            <a:avLst/>
          </a:prstGeom>
          <a:noFill/>
          <a:ln>
            <a:noFill/>
          </a:ln>
        </p:spPr>
      </p:pic>
      <p:sp>
        <p:nvSpPr>
          <p:cNvPr id="279" name="Google Shape;279;p30"/>
          <p:cNvSpPr/>
          <p:nvPr/>
        </p:nvSpPr>
        <p:spPr>
          <a:xfrm>
            <a:off x="1432868" y="1297111"/>
            <a:ext cx="1791000" cy="223800"/>
          </a:xfrm>
          <a:prstGeom prst="rect">
            <a:avLst/>
          </a:prstGeom>
          <a:noFill/>
          <a:ln>
            <a:noFill/>
          </a:ln>
        </p:spPr>
        <p:txBody>
          <a:bodyPr spcFirstLastPara="1" wrap="square" lIns="0" tIns="0" rIns="0" bIns="0" anchor="t" anchorCtr="0">
            <a:noAutofit/>
          </a:bodyPr>
          <a:lstStyle/>
          <a:p>
            <a:pPr marL="0" marR="0" lvl="0" indent="0" algn="l" rtl="0">
              <a:lnSpc>
                <a:spcPct val="124466"/>
              </a:lnSpc>
              <a:spcBef>
                <a:spcPts val="0"/>
              </a:spcBef>
              <a:spcAft>
                <a:spcPts val="0"/>
              </a:spcAft>
              <a:buNone/>
            </a:pPr>
            <a:r>
              <a:rPr lang="en-US" sz="1406" b="0" i="0" u="none" strike="noStrike" cap="none">
                <a:solidFill>
                  <a:srgbClr val="161613"/>
                </a:solidFill>
                <a:latin typeface="EB Garamond"/>
                <a:ea typeface="EB Garamond"/>
                <a:cs typeface="EB Garamond"/>
                <a:sym typeface="EB Garamond"/>
              </a:rPr>
              <a:t>Conditioning</a:t>
            </a:r>
            <a:endParaRPr sz="1406" b="0" i="0" u="none" strike="noStrike" cap="none">
              <a:solidFill>
                <a:srgbClr val="000000"/>
              </a:solidFill>
              <a:latin typeface="EB Garamond"/>
              <a:ea typeface="EB Garamond"/>
              <a:cs typeface="EB Garamond"/>
              <a:sym typeface="EB Garamond"/>
            </a:endParaRPr>
          </a:p>
        </p:txBody>
      </p:sp>
      <p:sp>
        <p:nvSpPr>
          <p:cNvPr id="280" name="Google Shape;280;p30"/>
          <p:cNvSpPr/>
          <p:nvPr/>
        </p:nvSpPr>
        <p:spPr>
          <a:xfrm>
            <a:off x="1432868" y="1606897"/>
            <a:ext cx="3780600" cy="687900"/>
          </a:xfrm>
          <a:prstGeom prst="rect">
            <a:avLst/>
          </a:prstGeom>
          <a:noFill/>
          <a:ln>
            <a:noFill/>
          </a:ln>
        </p:spPr>
        <p:txBody>
          <a:bodyPr spcFirstLastPara="1" wrap="square" lIns="0" tIns="0" rIns="0" bIns="0" anchor="t" anchorCtr="0">
            <a:noAutofit/>
          </a:bodyPr>
          <a:lstStyle/>
          <a:p>
            <a:pPr marL="0" marR="0" lvl="0" indent="0" algn="l" rtl="0">
              <a:lnSpc>
                <a:spcPct val="158311"/>
              </a:lnSpc>
              <a:spcBef>
                <a:spcPts val="0"/>
              </a:spcBef>
              <a:spcAft>
                <a:spcPts val="0"/>
              </a:spcAft>
              <a:buNone/>
            </a:pPr>
            <a:r>
              <a:rPr lang="en-US" sz="1125" b="0" i="0" u="none" strike="noStrike" cap="none" dirty="0">
                <a:solidFill>
                  <a:srgbClr val="161613"/>
                </a:solidFill>
                <a:latin typeface="EB Garamond"/>
                <a:ea typeface="EB Garamond"/>
                <a:cs typeface="EB Garamond"/>
                <a:sym typeface="EB Garamond"/>
              </a:rPr>
              <a:t>Combines all the factors like text, noise, and image settings to make sure that the instructions from the prompt are followed throughout the process.</a:t>
            </a:r>
            <a:endParaRPr sz="1125" b="0" i="0" u="none" strike="noStrike" cap="none" dirty="0">
              <a:solidFill>
                <a:srgbClr val="000000"/>
              </a:solidFill>
              <a:latin typeface="EB Garamond"/>
              <a:ea typeface="EB Garamond"/>
              <a:cs typeface="EB Garamond"/>
              <a:sym typeface="EB Garamond"/>
            </a:endParaRPr>
          </a:p>
        </p:txBody>
      </p:sp>
      <p:pic>
        <p:nvPicPr>
          <p:cNvPr id="281" name="Google Shape;281;p30" descr="preencoded.png"/>
          <p:cNvPicPr preferRelativeResize="0"/>
          <p:nvPr/>
        </p:nvPicPr>
        <p:blipFill rotWithShape="1">
          <a:blip r:embed="rId5">
            <a:alphaModFix/>
          </a:blip>
          <a:srcRect/>
          <a:stretch/>
        </p:blipFill>
        <p:spPr>
          <a:xfrm>
            <a:off x="501501" y="2437954"/>
            <a:ext cx="716459" cy="1284089"/>
          </a:xfrm>
          <a:prstGeom prst="rect">
            <a:avLst/>
          </a:prstGeom>
          <a:noFill/>
          <a:ln>
            <a:noFill/>
          </a:ln>
        </p:spPr>
      </p:pic>
      <p:sp>
        <p:nvSpPr>
          <p:cNvPr id="282" name="Google Shape;282;p30"/>
          <p:cNvSpPr/>
          <p:nvPr/>
        </p:nvSpPr>
        <p:spPr>
          <a:xfrm>
            <a:off x="1432868" y="2581200"/>
            <a:ext cx="2206800" cy="223800"/>
          </a:xfrm>
          <a:prstGeom prst="rect">
            <a:avLst/>
          </a:prstGeom>
          <a:noFill/>
          <a:ln>
            <a:noFill/>
          </a:ln>
        </p:spPr>
        <p:txBody>
          <a:bodyPr spcFirstLastPara="1" wrap="square" lIns="0" tIns="0" rIns="0" bIns="0" anchor="t" anchorCtr="0">
            <a:noAutofit/>
          </a:bodyPr>
          <a:lstStyle/>
          <a:p>
            <a:pPr marL="0" marR="0" lvl="0" indent="0" algn="l" rtl="0">
              <a:lnSpc>
                <a:spcPct val="124466"/>
              </a:lnSpc>
              <a:spcBef>
                <a:spcPts val="0"/>
              </a:spcBef>
              <a:spcAft>
                <a:spcPts val="0"/>
              </a:spcAft>
              <a:buNone/>
            </a:pPr>
            <a:r>
              <a:rPr lang="en-US" sz="1406" b="0" i="0" u="none" strike="noStrike" cap="none">
                <a:solidFill>
                  <a:srgbClr val="161613"/>
                </a:solidFill>
                <a:latin typeface="EB Garamond"/>
                <a:ea typeface="EB Garamond"/>
                <a:cs typeface="EB Garamond"/>
                <a:sym typeface="EB Garamond"/>
              </a:rPr>
              <a:t>SamplerCustomAdvanced</a:t>
            </a:r>
            <a:endParaRPr sz="1406" b="0" i="0" u="none" strike="noStrike" cap="none">
              <a:solidFill>
                <a:srgbClr val="000000"/>
              </a:solidFill>
              <a:latin typeface="EB Garamond"/>
              <a:ea typeface="EB Garamond"/>
              <a:cs typeface="EB Garamond"/>
              <a:sym typeface="EB Garamond"/>
            </a:endParaRPr>
          </a:p>
        </p:txBody>
      </p:sp>
      <p:sp>
        <p:nvSpPr>
          <p:cNvPr id="283" name="Google Shape;283;p30"/>
          <p:cNvSpPr/>
          <p:nvPr/>
        </p:nvSpPr>
        <p:spPr>
          <a:xfrm>
            <a:off x="1432868" y="2890987"/>
            <a:ext cx="3780600" cy="687900"/>
          </a:xfrm>
          <a:prstGeom prst="rect">
            <a:avLst/>
          </a:prstGeom>
          <a:noFill/>
          <a:ln>
            <a:noFill/>
          </a:ln>
        </p:spPr>
        <p:txBody>
          <a:bodyPr spcFirstLastPara="1" wrap="square" lIns="0" tIns="0" rIns="0" bIns="0" anchor="t" anchorCtr="0">
            <a:noAutofit/>
          </a:bodyPr>
          <a:lstStyle/>
          <a:p>
            <a:pPr marL="0" marR="0" lvl="0" indent="0" algn="l" rtl="0">
              <a:lnSpc>
                <a:spcPct val="158311"/>
              </a:lnSpc>
              <a:spcBef>
                <a:spcPts val="0"/>
              </a:spcBef>
              <a:spcAft>
                <a:spcPts val="0"/>
              </a:spcAft>
              <a:buNone/>
            </a:pPr>
            <a:r>
              <a:rPr lang="en-US" sz="1125" b="0" i="0" u="none" strike="noStrike" cap="none">
                <a:solidFill>
                  <a:srgbClr val="161613"/>
                </a:solidFill>
                <a:latin typeface="EB Garamond"/>
                <a:ea typeface="EB Garamond"/>
                <a:cs typeface="EB Garamond"/>
                <a:sym typeface="EB Garamond"/>
              </a:rPr>
              <a:t>The core process that refines the noise into a final image, applying the guidance and settings from earlier components.</a:t>
            </a:r>
            <a:endParaRPr sz="1125" b="0" i="0" u="none" strike="noStrike" cap="none">
              <a:solidFill>
                <a:srgbClr val="000000"/>
              </a:solidFill>
              <a:latin typeface="EB Garamond"/>
              <a:ea typeface="EB Garamond"/>
              <a:cs typeface="EB Garamond"/>
              <a:sym typeface="EB Garamond"/>
            </a:endParaRPr>
          </a:p>
        </p:txBody>
      </p:sp>
      <p:pic>
        <p:nvPicPr>
          <p:cNvPr id="284" name="Google Shape;284;p30"/>
          <p:cNvPicPr preferRelativeResize="0"/>
          <p:nvPr/>
        </p:nvPicPr>
        <p:blipFill>
          <a:blip r:embed="rId6">
            <a:alphaModFix/>
          </a:blip>
          <a:stretch>
            <a:fillRect/>
          </a:stretch>
        </p:blipFill>
        <p:spPr>
          <a:xfrm>
            <a:off x="1432875" y="3722051"/>
            <a:ext cx="2583650" cy="113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p:nvPr/>
        </p:nvSpPr>
        <p:spPr>
          <a:xfrm>
            <a:off x="518443" y="408310"/>
            <a:ext cx="4678114" cy="925860"/>
          </a:xfrm>
          <a:prstGeom prst="rect">
            <a:avLst/>
          </a:prstGeom>
          <a:noFill/>
          <a:ln>
            <a:noFill/>
          </a:ln>
        </p:spPr>
        <p:txBody>
          <a:bodyPr spcFirstLastPara="1" wrap="square" lIns="0" tIns="0" rIns="0" bIns="0" anchor="t" anchorCtr="0">
            <a:noAutofit/>
          </a:bodyPr>
          <a:lstStyle/>
          <a:p>
            <a:pPr marL="0" marR="0" lvl="0" indent="0" algn="l" rtl="0">
              <a:lnSpc>
                <a:spcPct val="124741"/>
              </a:lnSpc>
              <a:spcBef>
                <a:spcPts val="0"/>
              </a:spcBef>
              <a:spcAft>
                <a:spcPts val="0"/>
              </a:spcAft>
              <a:buNone/>
            </a:pPr>
            <a:r>
              <a:rPr lang="en-US" sz="2906" b="0" i="0" u="none" strike="noStrike" cap="none">
                <a:solidFill>
                  <a:srgbClr val="161613"/>
                </a:solidFill>
                <a:latin typeface="EB Garamond"/>
                <a:ea typeface="EB Garamond"/>
                <a:cs typeface="EB Garamond"/>
                <a:sym typeface="EB Garamond"/>
              </a:rPr>
              <a:t>Finalizing and Saving the Result</a:t>
            </a:r>
            <a:endParaRPr sz="2906" b="0" i="0" u="none" strike="noStrike" cap="none">
              <a:solidFill>
                <a:srgbClr val="000000"/>
              </a:solidFill>
              <a:latin typeface="EB Garamond"/>
              <a:ea typeface="EB Garamond"/>
              <a:cs typeface="EB Garamond"/>
              <a:sym typeface="EB Garamond"/>
            </a:endParaRPr>
          </a:p>
        </p:txBody>
      </p:sp>
      <p:sp>
        <p:nvSpPr>
          <p:cNvPr id="291" name="Google Shape;291;p31"/>
          <p:cNvSpPr/>
          <p:nvPr/>
        </p:nvSpPr>
        <p:spPr>
          <a:xfrm>
            <a:off x="518443" y="1722909"/>
            <a:ext cx="333226" cy="333226"/>
          </a:xfrm>
          <a:prstGeom prst="roundRect">
            <a:avLst>
              <a:gd name="adj" fmla="val 6668"/>
            </a:avLst>
          </a:prstGeom>
          <a:solidFill>
            <a:srgbClr val="EDEB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92" name="Google Shape;292;p31"/>
          <p:cNvSpPr/>
          <p:nvPr/>
        </p:nvSpPr>
        <p:spPr>
          <a:xfrm>
            <a:off x="648593" y="1778422"/>
            <a:ext cx="72926" cy="2222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719" b="0" i="0" u="none" strike="noStrike" cap="none">
                <a:solidFill>
                  <a:srgbClr val="161613"/>
                </a:solidFill>
                <a:latin typeface="EB Garamond"/>
                <a:ea typeface="EB Garamond"/>
                <a:cs typeface="EB Garamond"/>
                <a:sym typeface="EB Garamond"/>
              </a:rPr>
              <a:t>1</a:t>
            </a:r>
            <a:endParaRPr sz="1719" b="0" i="0" u="none" strike="noStrike" cap="none">
              <a:solidFill>
                <a:srgbClr val="000000"/>
              </a:solidFill>
              <a:latin typeface="EB Garamond"/>
              <a:ea typeface="EB Garamond"/>
              <a:cs typeface="EB Garamond"/>
              <a:sym typeface="EB Garamond"/>
            </a:endParaRPr>
          </a:p>
        </p:txBody>
      </p:sp>
      <p:sp>
        <p:nvSpPr>
          <p:cNvPr id="293" name="Google Shape;293;p31"/>
          <p:cNvSpPr/>
          <p:nvPr/>
        </p:nvSpPr>
        <p:spPr>
          <a:xfrm>
            <a:off x="999753" y="1722909"/>
            <a:ext cx="1851645" cy="231428"/>
          </a:xfrm>
          <a:prstGeom prst="rect">
            <a:avLst/>
          </a:prstGeom>
          <a:noFill/>
          <a:ln>
            <a:noFill/>
          </a:ln>
        </p:spPr>
        <p:txBody>
          <a:bodyPr spcFirstLastPara="1" wrap="square" lIns="0" tIns="0" rIns="0" bIns="0" anchor="t" anchorCtr="0">
            <a:noAutofit/>
          </a:bodyPr>
          <a:lstStyle/>
          <a:p>
            <a:pPr marL="0" marR="0" lvl="0" indent="0" algn="l" rtl="0">
              <a:lnSpc>
                <a:spcPct val="126077"/>
              </a:lnSpc>
              <a:spcBef>
                <a:spcPts val="0"/>
              </a:spcBef>
              <a:spcAft>
                <a:spcPts val="0"/>
              </a:spcAft>
              <a:buNone/>
            </a:pPr>
            <a:r>
              <a:rPr lang="en-US" sz="1438" b="0" i="0" u="none" strike="noStrike" cap="none">
                <a:solidFill>
                  <a:srgbClr val="161613"/>
                </a:solidFill>
                <a:latin typeface="EB Garamond"/>
                <a:ea typeface="EB Garamond"/>
                <a:cs typeface="EB Garamond"/>
                <a:sym typeface="EB Garamond"/>
              </a:rPr>
              <a:t>Save Image</a:t>
            </a:r>
            <a:endParaRPr sz="1438" b="0" i="0" u="none" strike="noStrike" cap="none">
              <a:solidFill>
                <a:srgbClr val="000000"/>
              </a:solidFill>
              <a:latin typeface="EB Garamond"/>
              <a:ea typeface="EB Garamond"/>
              <a:cs typeface="EB Garamond"/>
              <a:sym typeface="EB Garamond"/>
            </a:endParaRPr>
          </a:p>
        </p:txBody>
      </p:sp>
      <p:sp>
        <p:nvSpPr>
          <p:cNvPr id="294" name="Google Shape;294;p31"/>
          <p:cNvSpPr/>
          <p:nvPr/>
        </p:nvSpPr>
        <p:spPr>
          <a:xfrm>
            <a:off x="999754" y="2043187"/>
            <a:ext cx="4196804" cy="474018"/>
          </a:xfrm>
          <a:prstGeom prst="rect">
            <a:avLst/>
          </a:prstGeom>
          <a:noFill/>
          <a:ln>
            <a:noFill/>
          </a:ln>
        </p:spPr>
        <p:txBody>
          <a:bodyPr spcFirstLastPara="1" wrap="square" lIns="0" tIns="0" rIns="0" bIns="0" anchor="t" anchorCtr="0">
            <a:noAutofit/>
          </a:bodyPr>
          <a:lstStyle/>
          <a:p>
            <a:pPr marL="0" marR="0" lvl="0" indent="0" algn="l" rtl="0">
              <a:lnSpc>
                <a:spcPct val="159515"/>
              </a:lnSpc>
              <a:spcBef>
                <a:spcPts val="0"/>
              </a:spcBef>
              <a:spcAft>
                <a:spcPts val="0"/>
              </a:spcAft>
              <a:buNone/>
            </a:pPr>
            <a:r>
              <a:rPr lang="en-US" sz="1156" b="0" i="0" u="none" strike="noStrike" cap="none">
                <a:solidFill>
                  <a:srgbClr val="161613"/>
                </a:solidFill>
                <a:latin typeface="EB Garamond"/>
                <a:ea typeface="EB Garamond"/>
                <a:cs typeface="EB Garamond"/>
                <a:sym typeface="EB Garamond"/>
              </a:rPr>
              <a:t>Saves the generated image with a filename, allowing you to keep and use the final result.</a:t>
            </a:r>
            <a:endParaRPr sz="1156" b="0" i="0" u="none" strike="noStrike" cap="none">
              <a:solidFill>
                <a:srgbClr val="000000"/>
              </a:solidFill>
              <a:latin typeface="EB Garamond"/>
              <a:ea typeface="EB Garamond"/>
              <a:cs typeface="EB Garamond"/>
              <a:sym typeface="EB Garamond"/>
            </a:endParaRPr>
          </a:p>
        </p:txBody>
      </p:sp>
      <p:sp>
        <p:nvSpPr>
          <p:cNvPr id="295" name="Google Shape;295;p31"/>
          <p:cNvSpPr/>
          <p:nvPr/>
        </p:nvSpPr>
        <p:spPr>
          <a:xfrm>
            <a:off x="518443" y="2831902"/>
            <a:ext cx="333226" cy="333226"/>
          </a:xfrm>
          <a:prstGeom prst="roundRect">
            <a:avLst>
              <a:gd name="adj" fmla="val 6668"/>
            </a:avLst>
          </a:prstGeom>
          <a:solidFill>
            <a:srgbClr val="EDEB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296" name="Google Shape;296;p31"/>
          <p:cNvSpPr/>
          <p:nvPr/>
        </p:nvSpPr>
        <p:spPr>
          <a:xfrm>
            <a:off x="620911" y="2887415"/>
            <a:ext cx="128216" cy="2222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719" b="0" i="0" u="none" strike="noStrike" cap="none">
                <a:solidFill>
                  <a:srgbClr val="161613"/>
                </a:solidFill>
                <a:latin typeface="EB Garamond"/>
                <a:ea typeface="EB Garamond"/>
                <a:cs typeface="EB Garamond"/>
                <a:sym typeface="EB Garamond"/>
              </a:rPr>
              <a:t>2</a:t>
            </a:r>
            <a:endParaRPr sz="1719" b="0" i="0" u="none" strike="noStrike" cap="none">
              <a:solidFill>
                <a:srgbClr val="000000"/>
              </a:solidFill>
              <a:latin typeface="EB Garamond"/>
              <a:ea typeface="EB Garamond"/>
              <a:cs typeface="EB Garamond"/>
              <a:sym typeface="EB Garamond"/>
            </a:endParaRPr>
          </a:p>
        </p:txBody>
      </p:sp>
      <p:sp>
        <p:nvSpPr>
          <p:cNvPr id="297" name="Google Shape;297;p31"/>
          <p:cNvSpPr/>
          <p:nvPr/>
        </p:nvSpPr>
        <p:spPr>
          <a:xfrm>
            <a:off x="999753" y="2831902"/>
            <a:ext cx="1851645" cy="231428"/>
          </a:xfrm>
          <a:prstGeom prst="rect">
            <a:avLst/>
          </a:prstGeom>
          <a:noFill/>
          <a:ln>
            <a:noFill/>
          </a:ln>
        </p:spPr>
        <p:txBody>
          <a:bodyPr spcFirstLastPara="1" wrap="square" lIns="0" tIns="0" rIns="0" bIns="0" anchor="t" anchorCtr="0">
            <a:noAutofit/>
          </a:bodyPr>
          <a:lstStyle/>
          <a:p>
            <a:pPr marL="0" marR="0" lvl="0" indent="0" algn="l" rtl="0">
              <a:lnSpc>
                <a:spcPct val="126077"/>
              </a:lnSpc>
              <a:spcBef>
                <a:spcPts val="0"/>
              </a:spcBef>
              <a:spcAft>
                <a:spcPts val="0"/>
              </a:spcAft>
              <a:buNone/>
            </a:pPr>
            <a:r>
              <a:rPr lang="en-US" sz="1438" b="0" i="0" u="none" strike="noStrike" cap="none">
                <a:solidFill>
                  <a:srgbClr val="161613"/>
                </a:solidFill>
                <a:latin typeface="EB Garamond"/>
                <a:ea typeface="EB Garamond"/>
                <a:cs typeface="EB Garamond"/>
                <a:sym typeface="EB Garamond"/>
              </a:rPr>
              <a:t>File Management</a:t>
            </a:r>
            <a:endParaRPr sz="1438" b="0" i="0" u="none" strike="noStrike" cap="none">
              <a:solidFill>
                <a:srgbClr val="000000"/>
              </a:solidFill>
              <a:latin typeface="EB Garamond"/>
              <a:ea typeface="EB Garamond"/>
              <a:cs typeface="EB Garamond"/>
              <a:sym typeface="EB Garamond"/>
            </a:endParaRPr>
          </a:p>
        </p:txBody>
      </p:sp>
      <p:sp>
        <p:nvSpPr>
          <p:cNvPr id="298" name="Google Shape;298;p31"/>
          <p:cNvSpPr/>
          <p:nvPr/>
        </p:nvSpPr>
        <p:spPr>
          <a:xfrm>
            <a:off x="999754" y="3152180"/>
            <a:ext cx="4196804" cy="474018"/>
          </a:xfrm>
          <a:prstGeom prst="rect">
            <a:avLst/>
          </a:prstGeom>
          <a:noFill/>
          <a:ln>
            <a:noFill/>
          </a:ln>
        </p:spPr>
        <p:txBody>
          <a:bodyPr spcFirstLastPara="1" wrap="square" lIns="0" tIns="0" rIns="0" bIns="0" anchor="t" anchorCtr="0">
            <a:noAutofit/>
          </a:bodyPr>
          <a:lstStyle/>
          <a:p>
            <a:pPr marL="0" marR="0" lvl="0" indent="0" algn="l" rtl="0">
              <a:lnSpc>
                <a:spcPct val="159515"/>
              </a:lnSpc>
              <a:spcBef>
                <a:spcPts val="0"/>
              </a:spcBef>
              <a:spcAft>
                <a:spcPts val="0"/>
              </a:spcAft>
              <a:buNone/>
            </a:pPr>
            <a:r>
              <a:rPr lang="en-US" sz="1156" b="0" i="0" u="none" strike="noStrike" cap="none">
                <a:solidFill>
                  <a:srgbClr val="161613"/>
                </a:solidFill>
                <a:latin typeface="EB Garamond"/>
                <a:ea typeface="EB Garamond"/>
                <a:cs typeface="EB Garamond"/>
                <a:sym typeface="EB Garamond"/>
              </a:rPr>
              <a:t>Ensures that your created images are properly stored and accessible for future use or editing.</a:t>
            </a:r>
            <a:endParaRPr sz="1156" b="0" i="0" u="none" strike="noStrike" cap="none">
              <a:solidFill>
                <a:srgbClr val="000000"/>
              </a:solidFill>
              <a:latin typeface="EB Garamond"/>
              <a:ea typeface="EB Garamond"/>
              <a:cs typeface="EB Garamond"/>
              <a:sym typeface="EB Garamond"/>
            </a:endParaRPr>
          </a:p>
        </p:txBody>
      </p:sp>
      <p:sp>
        <p:nvSpPr>
          <p:cNvPr id="299" name="Google Shape;299;p31"/>
          <p:cNvSpPr/>
          <p:nvPr/>
        </p:nvSpPr>
        <p:spPr>
          <a:xfrm>
            <a:off x="518443" y="3940895"/>
            <a:ext cx="333226" cy="333226"/>
          </a:xfrm>
          <a:prstGeom prst="roundRect">
            <a:avLst>
              <a:gd name="adj" fmla="val 6668"/>
            </a:avLst>
          </a:prstGeom>
          <a:solidFill>
            <a:srgbClr val="EDEB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75" b="0" i="0" u="none" strike="noStrike" cap="none">
              <a:solidFill>
                <a:srgbClr val="000000"/>
              </a:solidFill>
              <a:latin typeface="EB Garamond"/>
              <a:ea typeface="EB Garamond"/>
              <a:cs typeface="EB Garamond"/>
              <a:sym typeface="EB Garamond"/>
            </a:endParaRPr>
          </a:p>
        </p:txBody>
      </p:sp>
      <p:sp>
        <p:nvSpPr>
          <p:cNvPr id="300" name="Google Shape;300;p31"/>
          <p:cNvSpPr/>
          <p:nvPr/>
        </p:nvSpPr>
        <p:spPr>
          <a:xfrm>
            <a:off x="619051" y="3996408"/>
            <a:ext cx="132011" cy="2222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719" b="0" i="0" u="none" strike="noStrike" cap="none">
                <a:solidFill>
                  <a:srgbClr val="161613"/>
                </a:solidFill>
                <a:latin typeface="EB Garamond"/>
                <a:ea typeface="EB Garamond"/>
                <a:cs typeface="EB Garamond"/>
                <a:sym typeface="EB Garamond"/>
              </a:rPr>
              <a:t>3</a:t>
            </a:r>
            <a:endParaRPr sz="1719" b="0" i="0" u="none" strike="noStrike" cap="none">
              <a:solidFill>
                <a:srgbClr val="000000"/>
              </a:solidFill>
              <a:latin typeface="EB Garamond"/>
              <a:ea typeface="EB Garamond"/>
              <a:cs typeface="EB Garamond"/>
              <a:sym typeface="EB Garamond"/>
            </a:endParaRPr>
          </a:p>
        </p:txBody>
      </p:sp>
      <p:sp>
        <p:nvSpPr>
          <p:cNvPr id="301" name="Google Shape;301;p31"/>
          <p:cNvSpPr/>
          <p:nvPr/>
        </p:nvSpPr>
        <p:spPr>
          <a:xfrm>
            <a:off x="999753" y="3940894"/>
            <a:ext cx="1851645" cy="231428"/>
          </a:xfrm>
          <a:prstGeom prst="rect">
            <a:avLst/>
          </a:prstGeom>
          <a:noFill/>
          <a:ln>
            <a:noFill/>
          </a:ln>
        </p:spPr>
        <p:txBody>
          <a:bodyPr spcFirstLastPara="1" wrap="square" lIns="0" tIns="0" rIns="0" bIns="0" anchor="t" anchorCtr="0">
            <a:noAutofit/>
          </a:bodyPr>
          <a:lstStyle/>
          <a:p>
            <a:pPr marL="0" marR="0" lvl="0" indent="0" algn="l" rtl="0">
              <a:lnSpc>
                <a:spcPct val="126077"/>
              </a:lnSpc>
              <a:spcBef>
                <a:spcPts val="0"/>
              </a:spcBef>
              <a:spcAft>
                <a:spcPts val="0"/>
              </a:spcAft>
              <a:buNone/>
            </a:pPr>
            <a:r>
              <a:rPr lang="en-US" sz="1438" b="0" i="0" u="none" strike="noStrike" cap="none">
                <a:solidFill>
                  <a:srgbClr val="161613"/>
                </a:solidFill>
                <a:latin typeface="EB Garamond"/>
                <a:ea typeface="EB Garamond"/>
                <a:cs typeface="EB Garamond"/>
                <a:sym typeface="EB Garamond"/>
              </a:rPr>
              <a:t>Output Formats</a:t>
            </a:r>
            <a:endParaRPr sz="1438" b="0" i="0" u="none" strike="noStrike" cap="none">
              <a:solidFill>
                <a:srgbClr val="000000"/>
              </a:solidFill>
              <a:latin typeface="EB Garamond"/>
              <a:ea typeface="EB Garamond"/>
              <a:cs typeface="EB Garamond"/>
              <a:sym typeface="EB Garamond"/>
            </a:endParaRPr>
          </a:p>
        </p:txBody>
      </p:sp>
      <p:sp>
        <p:nvSpPr>
          <p:cNvPr id="302" name="Google Shape;302;p31"/>
          <p:cNvSpPr/>
          <p:nvPr/>
        </p:nvSpPr>
        <p:spPr>
          <a:xfrm>
            <a:off x="999754" y="4261172"/>
            <a:ext cx="4196804" cy="474018"/>
          </a:xfrm>
          <a:prstGeom prst="rect">
            <a:avLst/>
          </a:prstGeom>
          <a:noFill/>
          <a:ln>
            <a:noFill/>
          </a:ln>
        </p:spPr>
        <p:txBody>
          <a:bodyPr spcFirstLastPara="1" wrap="square" lIns="0" tIns="0" rIns="0" bIns="0" anchor="t" anchorCtr="0">
            <a:noAutofit/>
          </a:bodyPr>
          <a:lstStyle/>
          <a:p>
            <a:pPr marL="0" marR="0" lvl="0" indent="0" algn="l" rtl="0">
              <a:lnSpc>
                <a:spcPct val="159515"/>
              </a:lnSpc>
              <a:spcBef>
                <a:spcPts val="0"/>
              </a:spcBef>
              <a:spcAft>
                <a:spcPts val="0"/>
              </a:spcAft>
              <a:buNone/>
            </a:pPr>
            <a:r>
              <a:rPr lang="en-US" sz="1156" b="0" i="0" u="none" strike="noStrike" cap="none">
                <a:solidFill>
                  <a:srgbClr val="161613"/>
                </a:solidFill>
                <a:latin typeface="EB Garamond"/>
                <a:ea typeface="EB Garamond"/>
                <a:cs typeface="EB Garamond"/>
                <a:sym typeface="EB Garamond"/>
              </a:rPr>
              <a:t>Allows for saving in various image formats to suit different needs and applications.</a:t>
            </a:r>
            <a:endParaRPr sz="1156" b="0" i="0" u="none" strike="noStrike" cap="none">
              <a:solidFill>
                <a:srgbClr val="000000"/>
              </a:solidFill>
              <a:latin typeface="EB Garamond"/>
              <a:ea typeface="EB Garamond"/>
              <a:cs typeface="EB Garamond"/>
              <a:sym typeface="EB Garamond"/>
            </a:endParaRPr>
          </a:p>
        </p:txBody>
      </p:sp>
      <p:pic>
        <p:nvPicPr>
          <p:cNvPr id="5" name="Picture 4">
            <a:extLst>
              <a:ext uri="{FF2B5EF4-FFF2-40B4-BE49-F238E27FC236}">
                <a16:creationId xmlns:a16="http://schemas.microsoft.com/office/drawing/2014/main" id="{4A011961-2E2F-F4A1-C326-381C4DD4ED60}"/>
              </a:ext>
            </a:extLst>
          </p:cNvPr>
          <p:cNvPicPr>
            <a:picLocks noChangeAspect="1"/>
          </p:cNvPicPr>
          <p:nvPr/>
        </p:nvPicPr>
        <p:blipFill>
          <a:blip r:embed="rId3"/>
          <a:stretch>
            <a:fillRect/>
          </a:stretch>
        </p:blipFill>
        <p:spPr>
          <a:xfrm>
            <a:off x="5132080" y="707065"/>
            <a:ext cx="3885396" cy="42353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p:nvPr/>
        </p:nvSpPr>
        <p:spPr>
          <a:xfrm>
            <a:off x="561289" y="188629"/>
            <a:ext cx="4634954" cy="752352"/>
          </a:xfrm>
          <a:prstGeom prst="rect">
            <a:avLst/>
          </a:prstGeom>
          <a:noFill/>
          <a:ln>
            <a:noFill/>
          </a:ln>
        </p:spPr>
        <p:txBody>
          <a:bodyPr spcFirstLastPara="1" wrap="square" lIns="0" tIns="0" rIns="0" bIns="0" anchor="t" anchorCtr="0">
            <a:noAutofit/>
          </a:bodyPr>
          <a:lstStyle/>
          <a:p>
            <a:pPr marL="0" marR="0" lvl="0" indent="0" algn="l" rtl="0">
              <a:lnSpc>
                <a:spcPct val="124744"/>
              </a:lnSpc>
              <a:spcBef>
                <a:spcPts val="0"/>
              </a:spcBef>
              <a:spcAft>
                <a:spcPts val="0"/>
              </a:spcAft>
              <a:buNone/>
            </a:pPr>
            <a:r>
              <a:rPr lang="en-US" sz="3031" b="0" i="0" u="none" strike="noStrike" cap="none" dirty="0">
                <a:solidFill>
                  <a:srgbClr val="161613"/>
                </a:solidFill>
                <a:latin typeface="EB Garamond"/>
                <a:ea typeface="EB Garamond"/>
                <a:cs typeface="EB Garamond"/>
                <a:sym typeface="EB Garamond"/>
              </a:rPr>
              <a:t>User Interface and Controls</a:t>
            </a:r>
            <a:endParaRPr sz="3031" b="0" i="0" u="none" strike="noStrike" cap="none" dirty="0">
              <a:solidFill>
                <a:srgbClr val="000000"/>
              </a:solidFill>
              <a:latin typeface="EB Garamond"/>
              <a:ea typeface="EB Garamond"/>
              <a:cs typeface="EB Garamond"/>
              <a:sym typeface="EB Garamond"/>
            </a:endParaRPr>
          </a:p>
        </p:txBody>
      </p:sp>
      <p:sp>
        <p:nvSpPr>
          <p:cNvPr id="316" name="Google Shape;316;p32"/>
          <p:cNvSpPr/>
          <p:nvPr/>
        </p:nvSpPr>
        <p:spPr>
          <a:xfrm>
            <a:off x="6443155" y="2331643"/>
            <a:ext cx="3253500" cy="1479300"/>
          </a:xfrm>
          <a:prstGeom prst="rect">
            <a:avLst/>
          </a:prstGeom>
          <a:noFill/>
          <a:ln>
            <a:noFill/>
          </a:ln>
        </p:spPr>
        <p:txBody>
          <a:bodyPr spcFirstLastPara="1" wrap="square" lIns="0" tIns="0" rIns="0" bIns="0" anchor="t" anchorCtr="0">
            <a:noAutofit/>
          </a:bodyPr>
          <a:lstStyle/>
          <a:p>
            <a:pPr marL="0" marR="0" lvl="0" indent="0" algn="l" rtl="0">
              <a:lnSpc>
                <a:spcPct val="163131"/>
              </a:lnSpc>
              <a:spcBef>
                <a:spcPts val="0"/>
              </a:spcBef>
              <a:spcAft>
                <a:spcPts val="0"/>
              </a:spcAft>
              <a:buNone/>
            </a:pPr>
            <a:endParaRPr sz="1188" b="0" i="0" u="none" strike="noStrike" cap="none" dirty="0">
              <a:solidFill>
                <a:srgbClr val="000000"/>
              </a:solidFill>
              <a:latin typeface="EB Garamond"/>
              <a:ea typeface="EB Garamond"/>
              <a:cs typeface="EB Garamond"/>
              <a:sym typeface="EB Garamond"/>
            </a:endParaRPr>
          </a:p>
        </p:txBody>
      </p:sp>
      <p:graphicFrame>
        <p:nvGraphicFramePr>
          <p:cNvPr id="2" name="Table 1">
            <a:extLst>
              <a:ext uri="{FF2B5EF4-FFF2-40B4-BE49-F238E27FC236}">
                <a16:creationId xmlns:a16="http://schemas.microsoft.com/office/drawing/2014/main" id="{8393FBEB-6914-9610-1C0E-52A0B33B89C9}"/>
              </a:ext>
            </a:extLst>
          </p:cNvPr>
          <p:cNvGraphicFramePr>
            <a:graphicFrameLocks noGrp="1"/>
          </p:cNvGraphicFramePr>
          <p:nvPr>
            <p:extLst>
              <p:ext uri="{D42A27DB-BD31-4B8C-83A1-F6EECF244321}">
                <p14:modId xmlns:p14="http://schemas.microsoft.com/office/powerpoint/2010/main" val="2893937061"/>
              </p:ext>
            </p:extLst>
          </p:nvPr>
        </p:nvGraphicFramePr>
        <p:xfrm>
          <a:off x="445047" y="940981"/>
          <a:ext cx="4634954" cy="3927938"/>
        </p:xfrm>
        <a:graphic>
          <a:graphicData uri="http://schemas.openxmlformats.org/drawingml/2006/table">
            <a:tbl>
              <a:tblPr firstRow="1" bandRow="1">
                <a:tableStyleId>{9D7B26C5-4107-4FEC-AEDC-1716B250A1EF}</a:tableStyleId>
              </a:tblPr>
              <a:tblGrid>
                <a:gridCol w="1292169">
                  <a:extLst>
                    <a:ext uri="{9D8B030D-6E8A-4147-A177-3AD203B41FA5}">
                      <a16:colId xmlns:a16="http://schemas.microsoft.com/office/drawing/2014/main" val="966756566"/>
                    </a:ext>
                  </a:extLst>
                </a:gridCol>
                <a:gridCol w="3342785">
                  <a:extLst>
                    <a:ext uri="{9D8B030D-6E8A-4147-A177-3AD203B41FA5}">
                      <a16:colId xmlns:a16="http://schemas.microsoft.com/office/drawing/2014/main" val="789153781"/>
                    </a:ext>
                  </a:extLst>
                </a:gridCol>
              </a:tblGrid>
              <a:tr h="273459">
                <a:tc>
                  <a:txBody>
                    <a:bodyPr/>
                    <a:lstStyle/>
                    <a:p>
                      <a:pPr algn="ctr"/>
                      <a:r>
                        <a:rPr lang="en-US" dirty="0"/>
                        <a:t>Feature</a:t>
                      </a:r>
                    </a:p>
                  </a:txBody>
                  <a:tcPr/>
                </a:tc>
                <a:tc>
                  <a:txBody>
                    <a:bodyPr/>
                    <a:lstStyle/>
                    <a:p>
                      <a:pPr algn="ctr"/>
                      <a:r>
                        <a:rPr lang="en-US" dirty="0"/>
                        <a:t>Description</a:t>
                      </a:r>
                    </a:p>
                  </a:txBody>
                  <a:tcPr/>
                </a:tc>
                <a:extLst>
                  <a:ext uri="{0D108BD9-81ED-4DB2-BD59-A6C34878D82A}">
                    <a16:rowId xmlns:a16="http://schemas.microsoft.com/office/drawing/2014/main" val="4242907089"/>
                  </a:ext>
                </a:extLst>
              </a:tr>
              <a:tr h="273459">
                <a:tc>
                  <a:txBody>
                    <a:bodyPr/>
                    <a:lstStyle/>
                    <a:p>
                      <a:pPr algn="ctr" fontAlgn="ctr"/>
                      <a:r>
                        <a:rPr lang="en-US" sz="1100" b="1" i="0" u="none" strike="noStrike">
                          <a:solidFill>
                            <a:srgbClr val="000000"/>
                          </a:solidFill>
                          <a:effectLst/>
                          <a:latin typeface="Aptos Narrow" panose="020B0004020202020204" pitchFamily="34" charset="0"/>
                        </a:rPr>
                        <a:t>Queue Prompt</a:t>
                      </a:r>
                    </a:p>
                  </a:txBody>
                  <a:tcPr marL="6350" marR="6350" marT="6350" marB="0" anchor="ctr"/>
                </a:tc>
                <a:tc>
                  <a:txBody>
                    <a:bodyPr/>
                    <a:lstStyle/>
                    <a:p>
                      <a:pPr algn="l" fontAlgn="ctr"/>
                      <a:r>
                        <a:rPr lang="en-US" sz="1100" b="0" i="0" u="none" strike="noStrike" dirty="0">
                          <a:solidFill>
                            <a:srgbClr val="000000"/>
                          </a:solidFill>
                          <a:effectLst/>
                          <a:latin typeface="Aptos Narrow" panose="020B0004020202020204" pitchFamily="34" charset="0"/>
                        </a:rPr>
                        <a:t>Adds the current prompt or workflow to the processing queue.</a:t>
                      </a:r>
                    </a:p>
                  </a:txBody>
                  <a:tcPr marL="6350" marR="6350" marT="6350" marB="0" anchor="ctr"/>
                </a:tc>
                <a:extLst>
                  <a:ext uri="{0D108BD9-81ED-4DB2-BD59-A6C34878D82A}">
                    <a16:rowId xmlns:a16="http://schemas.microsoft.com/office/drawing/2014/main" val="899954684"/>
                  </a:ext>
                </a:extLst>
              </a:tr>
              <a:tr h="273459">
                <a:tc>
                  <a:txBody>
                    <a:bodyPr/>
                    <a:lstStyle/>
                    <a:p>
                      <a:pPr algn="ctr" fontAlgn="ctr"/>
                      <a:r>
                        <a:rPr lang="en-US" sz="1100" b="1" i="0" u="none" strike="noStrike">
                          <a:solidFill>
                            <a:srgbClr val="000000"/>
                          </a:solidFill>
                          <a:effectLst/>
                          <a:latin typeface="Aptos Narrow" panose="020B0004020202020204" pitchFamily="34" charset="0"/>
                        </a:rPr>
                        <a:t>Queue Front</a:t>
                      </a:r>
                    </a:p>
                  </a:txBody>
                  <a:tcPr marL="6350" marR="6350" marT="6350" marB="0" anchor="ctr"/>
                </a:tc>
                <a:tc>
                  <a:txBody>
                    <a:bodyPr/>
                    <a:lstStyle/>
                    <a:p>
                      <a:pPr algn="l" fontAlgn="ctr"/>
                      <a:r>
                        <a:rPr lang="en-US" sz="1100" b="0" i="0" u="none" strike="noStrike" dirty="0">
                          <a:solidFill>
                            <a:srgbClr val="000000"/>
                          </a:solidFill>
                          <a:effectLst/>
                          <a:latin typeface="Aptos Narrow" panose="020B0004020202020204" pitchFamily="34" charset="0"/>
                        </a:rPr>
                        <a:t>Moves the selected prompt to the front of the queue.</a:t>
                      </a:r>
                    </a:p>
                  </a:txBody>
                  <a:tcPr marL="6350" marR="6350" marT="6350" marB="0" anchor="ctr"/>
                </a:tc>
                <a:extLst>
                  <a:ext uri="{0D108BD9-81ED-4DB2-BD59-A6C34878D82A}">
                    <a16:rowId xmlns:a16="http://schemas.microsoft.com/office/drawing/2014/main" val="1937177733"/>
                  </a:ext>
                </a:extLst>
              </a:tr>
              <a:tr h="273459">
                <a:tc>
                  <a:txBody>
                    <a:bodyPr/>
                    <a:lstStyle/>
                    <a:p>
                      <a:pPr algn="ctr" fontAlgn="ctr"/>
                      <a:r>
                        <a:rPr lang="en-US" sz="1100" b="1" i="0" u="none" strike="noStrike">
                          <a:solidFill>
                            <a:srgbClr val="000000"/>
                          </a:solidFill>
                          <a:effectLst/>
                          <a:latin typeface="Aptos Narrow" panose="020B0004020202020204" pitchFamily="34" charset="0"/>
                        </a:rPr>
                        <a:t>View Queue</a:t>
                      </a:r>
                    </a:p>
                  </a:txBody>
                  <a:tcPr marL="6350" marR="6350" marT="6350" marB="0" anchor="ctr"/>
                </a:tc>
                <a:tc>
                  <a:txBody>
                    <a:bodyPr/>
                    <a:lstStyle/>
                    <a:p>
                      <a:pPr algn="l" fontAlgn="ctr"/>
                      <a:r>
                        <a:rPr lang="en-US" sz="1100" b="0" i="0" u="none" strike="noStrike" dirty="0">
                          <a:solidFill>
                            <a:srgbClr val="000000"/>
                          </a:solidFill>
                          <a:effectLst/>
                          <a:latin typeface="Aptos Narrow" panose="020B0004020202020204" pitchFamily="34" charset="0"/>
                        </a:rPr>
                        <a:t>Displays all pending prompts in the queue.</a:t>
                      </a:r>
                    </a:p>
                  </a:txBody>
                  <a:tcPr marL="6350" marR="6350" marT="6350" marB="0" anchor="ctr"/>
                </a:tc>
                <a:extLst>
                  <a:ext uri="{0D108BD9-81ED-4DB2-BD59-A6C34878D82A}">
                    <a16:rowId xmlns:a16="http://schemas.microsoft.com/office/drawing/2014/main" val="1721264218"/>
                  </a:ext>
                </a:extLst>
              </a:tr>
              <a:tr h="273459">
                <a:tc>
                  <a:txBody>
                    <a:bodyPr/>
                    <a:lstStyle/>
                    <a:p>
                      <a:pPr algn="ctr" fontAlgn="ctr"/>
                      <a:r>
                        <a:rPr lang="en-US" sz="1100" b="1" i="0" u="none" strike="noStrike">
                          <a:solidFill>
                            <a:srgbClr val="000000"/>
                          </a:solidFill>
                          <a:effectLst/>
                          <a:latin typeface="Aptos Narrow" panose="020B0004020202020204" pitchFamily="34" charset="0"/>
                        </a:rPr>
                        <a:t>View History</a:t>
                      </a:r>
                    </a:p>
                  </a:txBody>
                  <a:tcPr marL="6350" marR="6350" marT="6350" marB="0" anchor="ctr"/>
                </a:tc>
                <a:tc>
                  <a:txBody>
                    <a:bodyPr/>
                    <a:lstStyle/>
                    <a:p>
                      <a:pPr algn="l" fontAlgn="ctr"/>
                      <a:r>
                        <a:rPr lang="en-US" sz="1100" b="0" i="0" u="none" strike="noStrike" dirty="0">
                          <a:solidFill>
                            <a:srgbClr val="000000"/>
                          </a:solidFill>
                          <a:effectLst/>
                          <a:latin typeface="Aptos Narrow" panose="020B0004020202020204" pitchFamily="34" charset="0"/>
                        </a:rPr>
                        <a:t>Shows a history of previously processed prompts.</a:t>
                      </a:r>
                    </a:p>
                  </a:txBody>
                  <a:tcPr marL="6350" marR="6350" marT="6350" marB="0" anchor="ctr"/>
                </a:tc>
                <a:extLst>
                  <a:ext uri="{0D108BD9-81ED-4DB2-BD59-A6C34878D82A}">
                    <a16:rowId xmlns:a16="http://schemas.microsoft.com/office/drawing/2014/main" val="3956705024"/>
                  </a:ext>
                </a:extLst>
              </a:tr>
              <a:tr h="273459">
                <a:tc>
                  <a:txBody>
                    <a:bodyPr/>
                    <a:lstStyle/>
                    <a:p>
                      <a:pPr algn="ctr" fontAlgn="ctr"/>
                      <a:r>
                        <a:rPr lang="en-US" sz="1100" b="1" i="0" u="none" strike="noStrike">
                          <a:solidFill>
                            <a:srgbClr val="000000"/>
                          </a:solidFill>
                          <a:effectLst/>
                          <a:latin typeface="Aptos Narrow" panose="020B0004020202020204" pitchFamily="34" charset="0"/>
                        </a:rPr>
                        <a:t>Save</a:t>
                      </a:r>
                    </a:p>
                  </a:txBody>
                  <a:tcPr marL="6350" marR="6350" marT="6350" marB="0" anchor="ctr"/>
                </a:tc>
                <a:tc>
                  <a:txBody>
                    <a:bodyPr/>
                    <a:lstStyle/>
                    <a:p>
                      <a:pPr algn="l" fontAlgn="ctr"/>
                      <a:r>
                        <a:rPr lang="en-US" sz="1100" b="0" i="0" u="none" strike="noStrike" dirty="0">
                          <a:solidFill>
                            <a:srgbClr val="000000"/>
                          </a:solidFill>
                          <a:effectLst/>
                          <a:latin typeface="Aptos Narrow" panose="020B0004020202020204" pitchFamily="34" charset="0"/>
                        </a:rPr>
                        <a:t>Saves the current workflow setup for future use.</a:t>
                      </a:r>
                    </a:p>
                  </a:txBody>
                  <a:tcPr marL="6350" marR="6350" marT="6350" marB="0" anchor="ctr"/>
                </a:tc>
                <a:extLst>
                  <a:ext uri="{0D108BD9-81ED-4DB2-BD59-A6C34878D82A}">
                    <a16:rowId xmlns:a16="http://schemas.microsoft.com/office/drawing/2014/main" val="3457179187"/>
                  </a:ext>
                </a:extLst>
              </a:tr>
              <a:tr h="273459">
                <a:tc>
                  <a:txBody>
                    <a:bodyPr/>
                    <a:lstStyle/>
                    <a:p>
                      <a:pPr algn="ctr" fontAlgn="ctr"/>
                      <a:r>
                        <a:rPr lang="en-US" sz="1100" b="1" i="0" u="none" strike="noStrike">
                          <a:solidFill>
                            <a:srgbClr val="000000"/>
                          </a:solidFill>
                          <a:effectLst/>
                          <a:latin typeface="Aptos Narrow" panose="020B0004020202020204" pitchFamily="34" charset="0"/>
                        </a:rPr>
                        <a:t>Load</a:t>
                      </a:r>
                    </a:p>
                  </a:txBody>
                  <a:tcPr marL="6350" marR="6350" marT="6350" marB="0" anchor="ctr"/>
                </a:tc>
                <a:tc>
                  <a:txBody>
                    <a:bodyPr/>
                    <a:lstStyle/>
                    <a:p>
                      <a:pPr algn="l" fontAlgn="ctr"/>
                      <a:r>
                        <a:rPr lang="en-US" sz="1100" b="0" i="0" u="none" strike="noStrike" dirty="0">
                          <a:solidFill>
                            <a:srgbClr val="000000"/>
                          </a:solidFill>
                          <a:effectLst/>
                          <a:latin typeface="Aptos Narrow" panose="020B0004020202020204" pitchFamily="34" charset="0"/>
                        </a:rPr>
                        <a:t>Loads a previously saved workflow.</a:t>
                      </a:r>
                    </a:p>
                  </a:txBody>
                  <a:tcPr marL="6350" marR="6350" marT="6350" marB="0" anchor="ctr"/>
                </a:tc>
                <a:extLst>
                  <a:ext uri="{0D108BD9-81ED-4DB2-BD59-A6C34878D82A}">
                    <a16:rowId xmlns:a16="http://schemas.microsoft.com/office/drawing/2014/main" val="2060463671"/>
                  </a:ext>
                </a:extLst>
              </a:tr>
              <a:tr h="273459">
                <a:tc>
                  <a:txBody>
                    <a:bodyPr/>
                    <a:lstStyle/>
                    <a:p>
                      <a:pPr algn="ctr" fontAlgn="ctr"/>
                      <a:r>
                        <a:rPr lang="en-US" sz="1100" b="1" i="0" u="none" strike="noStrike">
                          <a:solidFill>
                            <a:srgbClr val="000000"/>
                          </a:solidFill>
                          <a:effectLst/>
                          <a:latin typeface="Aptos Narrow" panose="020B0004020202020204" pitchFamily="34" charset="0"/>
                        </a:rPr>
                        <a:t>Refresh</a:t>
                      </a:r>
                    </a:p>
                  </a:txBody>
                  <a:tcPr marL="6350" marR="6350" marT="6350" marB="0" anchor="ctr"/>
                </a:tc>
                <a:tc>
                  <a:txBody>
                    <a:bodyPr/>
                    <a:lstStyle/>
                    <a:p>
                      <a:pPr algn="l" fontAlgn="ctr"/>
                      <a:r>
                        <a:rPr lang="en-US" sz="1100" b="0" i="0" u="none" strike="noStrike" dirty="0">
                          <a:solidFill>
                            <a:srgbClr val="000000"/>
                          </a:solidFill>
                          <a:effectLst/>
                          <a:latin typeface="Aptos Narrow" panose="020B0004020202020204" pitchFamily="34" charset="0"/>
                        </a:rPr>
                        <a:t>Refreshes the interface or workflow settings.</a:t>
                      </a:r>
                    </a:p>
                  </a:txBody>
                  <a:tcPr marL="6350" marR="6350" marT="6350" marB="0" anchor="ctr"/>
                </a:tc>
                <a:extLst>
                  <a:ext uri="{0D108BD9-81ED-4DB2-BD59-A6C34878D82A}">
                    <a16:rowId xmlns:a16="http://schemas.microsoft.com/office/drawing/2014/main" val="2432065873"/>
                  </a:ext>
                </a:extLst>
              </a:tr>
              <a:tr h="273459">
                <a:tc>
                  <a:txBody>
                    <a:bodyPr/>
                    <a:lstStyle/>
                    <a:p>
                      <a:pPr algn="ctr" fontAlgn="ctr"/>
                      <a:r>
                        <a:rPr lang="en-US" sz="1100" b="1" i="0" u="none" strike="noStrike">
                          <a:solidFill>
                            <a:srgbClr val="000000"/>
                          </a:solidFill>
                          <a:effectLst/>
                          <a:latin typeface="Aptos Narrow" panose="020B0004020202020204" pitchFamily="34" charset="0"/>
                        </a:rPr>
                        <a:t>Clipspace</a:t>
                      </a:r>
                    </a:p>
                  </a:txBody>
                  <a:tcPr marL="6350" marR="6350" marT="6350" marB="0" anchor="ctr"/>
                </a:tc>
                <a:tc>
                  <a:txBody>
                    <a:bodyPr/>
                    <a:lstStyle/>
                    <a:p>
                      <a:pPr algn="l" fontAlgn="ctr"/>
                      <a:r>
                        <a:rPr lang="en-US" sz="1100" b="0" i="0" u="none" strike="noStrike">
                          <a:solidFill>
                            <a:srgbClr val="000000"/>
                          </a:solidFill>
                          <a:effectLst/>
                          <a:latin typeface="Aptos Narrow" panose="020B0004020202020204" pitchFamily="34" charset="0"/>
                        </a:rPr>
                        <a:t>Copies the current workflow to the clipboard.</a:t>
                      </a:r>
                    </a:p>
                  </a:txBody>
                  <a:tcPr marL="6350" marR="6350" marT="6350" marB="0" anchor="ctr"/>
                </a:tc>
                <a:extLst>
                  <a:ext uri="{0D108BD9-81ED-4DB2-BD59-A6C34878D82A}">
                    <a16:rowId xmlns:a16="http://schemas.microsoft.com/office/drawing/2014/main" val="4014404820"/>
                  </a:ext>
                </a:extLst>
              </a:tr>
              <a:tr h="273459">
                <a:tc>
                  <a:txBody>
                    <a:bodyPr/>
                    <a:lstStyle/>
                    <a:p>
                      <a:pPr algn="ctr" fontAlgn="ctr"/>
                      <a:r>
                        <a:rPr lang="en-US" sz="1100" b="1" i="0" u="none" strike="noStrike">
                          <a:solidFill>
                            <a:srgbClr val="000000"/>
                          </a:solidFill>
                          <a:effectLst/>
                          <a:latin typeface="Aptos Narrow" panose="020B0004020202020204" pitchFamily="34" charset="0"/>
                        </a:rPr>
                        <a:t>Clear</a:t>
                      </a:r>
                    </a:p>
                  </a:txBody>
                  <a:tcPr marL="6350" marR="6350" marT="6350" marB="0" anchor="ctr"/>
                </a:tc>
                <a:tc>
                  <a:txBody>
                    <a:bodyPr/>
                    <a:lstStyle/>
                    <a:p>
                      <a:pPr algn="l" fontAlgn="ctr"/>
                      <a:r>
                        <a:rPr lang="en-US" sz="1100" b="0" i="0" u="none" strike="noStrike">
                          <a:solidFill>
                            <a:srgbClr val="000000"/>
                          </a:solidFill>
                          <a:effectLst/>
                          <a:latin typeface="Aptos Narrow" panose="020B0004020202020204" pitchFamily="34" charset="0"/>
                        </a:rPr>
                        <a:t>Clears the current workspace of all nodes.</a:t>
                      </a:r>
                    </a:p>
                  </a:txBody>
                  <a:tcPr marL="6350" marR="6350" marT="6350" marB="0" anchor="ctr"/>
                </a:tc>
                <a:extLst>
                  <a:ext uri="{0D108BD9-81ED-4DB2-BD59-A6C34878D82A}">
                    <a16:rowId xmlns:a16="http://schemas.microsoft.com/office/drawing/2014/main" val="1016408514"/>
                  </a:ext>
                </a:extLst>
              </a:tr>
              <a:tr h="273459">
                <a:tc>
                  <a:txBody>
                    <a:bodyPr/>
                    <a:lstStyle/>
                    <a:p>
                      <a:pPr algn="ctr" fontAlgn="ctr"/>
                      <a:r>
                        <a:rPr lang="en-US" sz="1100" b="1" i="0" u="none" strike="noStrike">
                          <a:solidFill>
                            <a:srgbClr val="000000"/>
                          </a:solidFill>
                          <a:effectLst/>
                          <a:latin typeface="Aptos Narrow" panose="020B0004020202020204" pitchFamily="34" charset="0"/>
                        </a:rPr>
                        <a:t>Load Default</a:t>
                      </a:r>
                    </a:p>
                  </a:txBody>
                  <a:tcPr marL="6350" marR="6350" marT="6350" marB="0" anchor="ctr"/>
                </a:tc>
                <a:tc>
                  <a:txBody>
                    <a:bodyPr/>
                    <a:lstStyle/>
                    <a:p>
                      <a:pPr algn="l" fontAlgn="ctr"/>
                      <a:r>
                        <a:rPr lang="en-US" sz="1100" b="0" i="0" u="none" strike="noStrike">
                          <a:solidFill>
                            <a:srgbClr val="000000"/>
                          </a:solidFill>
                          <a:effectLst/>
                          <a:latin typeface="Aptos Narrow" panose="020B0004020202020204" pitchFamily="34" charset="0"/>
                        </a:rPr>
                        <a:t>Resets to the default node or workspace setup.</a:t>
                      </a:r>
                    </a:p>
                  </a:txBody>
                  <a:tcPr marL="6350" marR="6350" marT="6350" marB="0" anchor="ctr"/>
                </a:tc>
                <a:extLst>
                  <a:ext uri="{0D108BD9-81ED-4DB2-BD59-A6C34878D82A}">
                    <a16:rowId xmlns:a16="http://schemas.microsoft.com/office/drawing/2014/main" val="3320658906"/>
                  </a:ext>
                </a:extLst>
              </a:tr>
              <a:tr h="273459">
                <a:tc>
                  <a:txBody>
                    <a:bodyPr/>
                    <a:lstStyle/>
                    <a:p>
                      <a:pPr algn="ctr" fontAlgn="ctr"/>
                      <a:r>
                        <a:rPr lang="en-US" sz="1100" b="1" i="0" u="none" strike="noStrike">
                          <a:solidFill>
                            <a:srgbClr val="000000"/>
                          </a:solidFill>
                          <a:effectLst/>
                          <a:latin typeface="Aptos Narrow" panose="020B0004020202020204" pitchFamily="34" charset="0"/>
                        </a:rPr>
                        <a:t>Reset View</a:t>
                      </a:r>
                    </a:p>
                  </a:txBody>
                  <a:tcPr marL="6350" marR="6350" marT="6350" marB="0" anchor="ctr"/>
                </a:tc>
                <a:tc>
                  <a:txBody>
                    <a:bodyPr/>
                    <a:lstStyle/>
                    <a:p>
                      <a:pPr algn="l" fontAlgn="ctr"/>
                      <a:r>
                        <a:rPr lang="en-US" sz="1100" b="0" i="0" u="none" strike="noStrike">
                          <a:solidFill>
                            <a:srgbClr val="000000"/>
                          </a:solidFill>
                          <a:effectLst/>
                          <a:latin typeface="Aptos Narrow" panose="020B0004020202020204" pitchFamily="34" charset="0"/>
                        </a:rPr>
                        <a:t>Resets the workspace view to the default layout.</a:t>
                      </a:r>
                    </a:p>
                  </a:txBody>
                  <a:tcPr marL="6350" marR="6350" marT="6350" marB="0" anchor="ctr"/>
                </a:tc>
                <a:extLst>
                  <a:ext uri="{0D108BD9-81ED-4DB2-BD59-A6C34878D82A}">
                    <a16:rowId xmlns:a16="http://schemas.microsoft.com/office/drawing/2014/main" val="3779200920"/>
                  </a:ext>
                </a:extLst>
              </a:tr>
              <a:tr h="273459">
                <a:tc>
                  <a:txBody>
                    <a:bodyPr/>
                    <a:lstStyle/>
                    <a:p>
                      <a:pPr algn="ctr" fontAlgn="ctr"/>
                      <a:r>
                        <a:rPr lang="en-US" sz="1100" b="1" i="0" u="none" strike="noStrike" dirty="0">
                          <a:solidFill>
                            <a:srgbClr val="000000"/>
                          </a:solidFill>
                          <a:effectLst/>
                          <a:latin typeface="Aptos Narrow" panose="020B0004020202020204" pitchFamily="34" charset="0"/>
                        </a:rPr>
                        <a:t>Manager</a:t>
                      </a:r>
                    </a:p>
                  </a:txBody>
                  <a:tcPr marL="6350" marR="6350" marT="6350" marB="0" anchor="ctr"/>
                </a:tc>
                <a:tc>
                  <a:txBody>
                    <a:bodyPr/>
                    <a:lstStyle/>
                    <a:p>
                      <a:pPr algn="l" fontAlgn="ctr"/>
                      <a:r>
                        <a:rPr lang="en-US" sz="1100" b="0" i="0" u="none" strike="noStrike" dirty="0">
                          <a:solidFill>
                            <a:srgbClr val="000000"/>
                          </a:solidFill>
                          <a:effectLst/>
                          <a:latin typeface="Aptos Narrow" panose="020B0004020202020204" pitchFamily="34" charset="0"/>
                        </a:rPr>
                        <a:t>Opens the manager for nodes or workflows.</a:t>
                      </a:r>
                    </a:p>
                  </a:txBody>
                  <a:tcPr marL="6350" marR="6350" marT="6350" marB="0" anchor="ctr"/>
                </a:tc>
                <a:extLst>
                  <a:ext uri="{0D108BD9-81ED-4DB2-BD59-A6C34878D82A}">
                    <a16:rowId xmlns:a16="http://schemas.microsoft.com/office/drawing/2014/main" val="773097335"/>
                  </a:ext>
                </a:extLst>
              </a:tr>
              <a:tr h="273459">
                <a:tc>
                  <a:txBody>
                    <a:bodyPr/>
                    <a:lstStyle/>
                    <a:p>
                      <a:pPr algn="ctr" fontAlgn="ctr"/>
                      <a:r>
                        <a:rPr lang="en-US" sz="1100" b="1" i="0" u="none" strike="noStrike" dirty="0">
                          <a:solidFill>
                            <a:srgbClr val="000000"/>
                          </a:solidFill>
                          <a:effectLst/>
                          <a:latin typeface="Aptos Narrow" panose="020B0004020202020204" pitchFamily="34" charset="0"/>
                        </a:rPr>
                        <a:t>Share</a:t>
                      </a:r>
                    </a:p>
                  </a:txBody>
                  <a:tcPr marL="6350" marR="6350" marT="6350" marB="0" anchor="ctr"/>
                </a:tc>
                <a:tc>
                  <a:txBody>
                    <a:bodyPr/>
                    <a:lstStyle/>
                    <a:p>
                      <a:pPr algn="l" fontAlgn="ctr"/>
                      <a:r>
                        <a:rPr lang="en-US" sz="1100" b="0" i="0" u="none" strike="noStrike" dirty="0">
                          <a:solidFill>
                            <a:srgbClr val="000000"/>
                          </a:solidFill>
                          <a:effectLst/>
                          <a:latin typeface="Aptos Narrow" panose="020B0004020202020204" pitchFamily="34" charset="0"/>
                        </a:rPr>
                        <a:t>Shares the current workflow or generated image.</a:t>
                      </a:r>
                    </a:p>
                  </a:txBody>
                  <a:tcPr marL="6350" marR="6350" marT="6350" marB="0" anchor="ctr"/>
                </a:tc>
                <a:extLst>
                  <a:ext uri="{0D108BD9-81ED-4DB2-BD59-A6C34878D82A}">
                    <a16:rowId xmlns:a16="http://schemas.microsoft.com/office/drawing/2014/main" val="228386003"/>
                  </a:ext>
                </a:extLst>
              </a:tr>
            </a:tbl>
          </a:graphicData>
        </a:graphic>
      </p:graphicFrame>
      <p:pic>
        <p:nvPicPr>
          <p:cNvPr id="6" name="Picture 5">
            <a:extLst>
              <a:ext uri="{FF2B5EF4-FFF2-40B4-BE49-F238E27FC236}">
                <a16:creationId xmlns:a16="http://schemas.microsoft.com/office/drawing/2014/main" id="{DD0FAD6D-85EC-1DEA-BCB2-C5B57AAE9A9C}"/>
              </a:ext>
            </a:extLst>
          </p:cNvPr>
          <p:cNvPicPr>
            <a:picLocks noChangeAspect="1"/>
          </p:cNvPicPr>
          <p:nvPr/>
        </p:nvPicPr>
        <p:blipFill>
          <a:blip r:embed="rId3"/>
          <a:stretch>
            <a:fillRect/>
          </a:stretch>
        </p:blipFill>
        <p:spPr>
          <a:xfrm>
            <a:off x="6150501" y="253881"/>
            <a:ext cx="1987652" cy="46357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3" descr="preencoded.png"/>
          <p:cNvPicPr preferRelativeResize="0"/>
          <p:nvPr/>
        </p:nvPicPr>
        <p:blipFill rotWithShape="1">
          <a:blip r:embed="rId3">
            <a:alphaModFix/>
          </a:blip>
          <a:srcRect/>
          <a:stretch/>
        </p:blipFill>
        <p:spPr>
          <a:xfrm>
            <a:off x="0" y="0"/>
            <a:ext cx="3429000" cy="5143500"/>
          </a:xfrm>
          <a:prstGeom prst="rect">
            <a:avLst/>
          </a:prstGeom>
          <a:noFill/>
          <a:ln>
            <a:noFill/>
          </a:ln>
        </p:spPr>
      </p:pic>
      <p:sp>
        <p:nvSpPr>
          <p:cNvPr id="331" name="Google Shape;331;p33"/>
          <p:cNvSpPr/>
          <p:nvPr/>
        </p:nvSpPr>
        <p:spPr>
          <a:xfrm>
            <a:off x="3903688" y="374079"/>
            <a:ext cx="3856137" cy="423863"/>
          </a:xfrm>
          <a:prstGeom prst="rect">
            <a:avLst/>
          </a:prstGeom>
          <a:noFill/>
          <a:ln>
            <a:noFill/>
          </a:ln>
        </p:spPr>
        <p:txBody>
          <a:bodyPr spcFirstLastPara="1" wrap="square" lIns="0" tIns="0" rIns="0" bIns="0" anchor="t" anchorCtr="0">
            <a:noAutofit/>
          </a:bodyPr>
          <a:lstStyle/>
          <a:p>
            <a:pPr marL="0" marR="0" lvl="0" indent="0" algn="l" rtl="0">
              <a:lnSpc>
                <a:spcPct val="124736"/>
              </a:lnSpc>
              <a:spcBef>
                <a:spcPts val="0"/>
              </a:spcBef>
              <a:spcAft>
                <a:spcPts val="0"/>
              </a:spcAft>
              <a:buNone/>
            </a:pPr>
            <a:r>
              <a:rPr lang="en-US" sz="2656" b="0" i="0" u="none" strike="noStrike" cap="none">
                <a:solidFill>
                  <a:srgbClr val="161613"/>
                </a:solidFill>
                <a:latin typeface="EB Garamond"/>
                <a:ea typeface="EB Garamond"/>
                <a:cs typeface="EB Garamond"/>
                <a:sym typeface="EB Garamond"/>
              </a:rPr>
              <a:t>Performance Monitoring</a:t>
            </a:r>
            <a:endParaRPr sz="2656" b="0" i="0" u="none" strike="noStrike" cap="none">
              <a:solidFill>
                <a:srgbClr val="000000"/>
              </a:solidFill>
              <a:latin typeface="EB Garamond"/>
              <a:ea typeface="EB Garamond"/>
              <a:cs typeface="EB Garamond"/>
              <a:sym typeface="EB Garamond"/>
            </a:endParaRPr>
          </a:p>
        </p:txBody>
      </p:sp>
      <p:pic>
        <p:nvPicPr>
          <p:cNvPr id="332" name="Google Shape;332;p33" descr="preencoded.png"/>
          <p:cNvPicPr preferRelativeResize="0"/>
          <p:nvPr/>
        </p:nvPicPr>
        <p:blipFill rotWithShape="1">
          <a:blip r:embed="rId4">
            <a:alphaModFix/>
          </a:blip>
          <a:srcRect/>
          <a:stretch/>
        </p:blipFill>
        <p:spPr>
          <a:xfrm>
            <a:off x="3903688" y="1001316"/>
            <a:ext cx="339031" cy="339031"/>
          </a:xfrm>
          <a:prstGeom prst="rect">
            <a:avLst/>
          </a:prstGeom>
          <a:noFill/>
          <a:ln>
            <a:noFill/>
          </a:ln>
        </p:spPr>
      </p:pic>
      <p:sp>
        <p:nvSpPr>
          <p:cNvPr id="333" name="Google Shape;333;p33"/>
          <p:cNvSpPr/>
          <p:nvPr/>
        </p:nvSpPr>
        <p:spPr>
          <a:xfrm>
            <a:off x="3903688" y="1475929"/>
            <a:ext cx="1695301" cy="211857"/>
          </a:xfrm>
          <a:prstGeom prst="rect">
            <a:avLst/>
          </a:prstGeom>
          <a:noFill/>
          <a:ln>
            <a:noFill/>
          </a:ln>
        </p:spPr>
        <p:txBody>
          <a:bodyPr spcFirstLastPara="1" wrap="square" lIns="0" tIns="0" rIns="0" bIns="0" anchor="t" anchorCtr="0">
            <a:noAutofit/>
          </a:bodyPr>
          <a:lstStyle/>
          <a:p>
            <a:pPr marL="0" marR="0" lvl="0" indent="0" algn="l" rtl="0">
              <a:lnSpc>
                <a:spcPct val="126123"/>
              </a:lnSpc>
              <a:spcBef>
                <a:spcPts val="0"/>
              </a:spcBef>
              <a:spcAft>
                <a:spcPts val="0"/>
              </a:spcAft>
              <a:buNone/>
            </a:pPr>
            <a:r>
              <a:rPr lang="en-US" sz="1313" b="0" i="0" u="none" strike="noStrike" cap="none">
                <a:solidFill>
                  <a:srgbClr val="161613"/>
                </a:solidFill>
                <a:latin typeface="EB Garamond"/>
                <a:ea typeface="EB Garamond"/>
                <a:cs typeface="EB Garamond"/>
                <a:sym typeface="EB Garamond"/>
              </a:rPr>
              <a:t>Processing Time</a:t>
            </a:r>
            <a:endParaRPr sz="1313" b="0" i="0" u="none" strike="noStrike" cap="none">
              <a:solidFill>
                <a:srgbClr val="000000"/>
              </a:solidFill>
              <a:latin typeface="EB Garamond"/>
              <a:ea typeface="EB Garamond"/>
              <a:cs typeface="EB Garamond"/>
              <a:sym typeface="EB Garamond"/>
            </a:endParaRPr>
          </a:p>
        </p:txBody>
      </p:sp>
      <p:sp>
        <p:nvSpPr>
          <p:cNvPr id="334" name="Google Shape;334;p33"/>
          <p:cNvSpPr/>
          <p:nvPr/>
        </p:nvSpPr>
        <p:spPr>
          <a:xfrm>
            <a:off x="3903688" y="1769120"/>
            <a:ext cx="4765626" cy="54247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3" b="0" i="0" u="none" strike="noStrike" cap="none" dirty="0">
                <a:solidFill>
                  <a:srgbClr val="161613"/>
                </a:solidFill>
                <a:latin typeface="Inter"/>
                <a:ea typeface="Inter"/>
                <a:cs typeface="Inter"/>
                <a:sym typeface="Inter"/>
              </a:rPr>
              <a:t>Tracks the time taken for image generation</a:t>
            </a:r>
            <a:r>
              <a:rPr lang="en-US" sz="1063" dirty="0">
                <a:solidFill>
                  <a:srgbClr val="161613"/>
                </a:solidFill>
                <a:latin typeface="Inter"/>
                <a:ea typeface="Inter"/>
                <a:cs typeface="Inter"/>
                <a:sym typeface="Inter"/>
              </a:rPr>
              <a:t> (For e.g. The Cat Prompt took 24.5 mins to generate)</a:t>
            </a:r>
            <a:endParaRPr sz="1063" b="0" i="0" u="none" strike="noStrike" cap="none" dirty="0">
              <a:solidFill>
                <a:srgbClr val="000000"/>
              </a:solidFill>
              <a:latin typeface="Arial"/>
              <a:ea typeface="Arial"/>
              <a:cs typeface="Arial"/>
              <a:sym typeface="Arial"/>
            </a:endParaRPr>
          </a:p>
        </p:txBody>
      </p:sp>
      <p:pic>
        <p:nvPicPr>
          <p:cNvPr id="335" name="Google Shape;335;p33" descr="preencoded.png"/>
          <p:cNvPicPr preferRelativeResize="0"/>
          <p:nvPr/>
        </p:nvPicPr>
        <p:blipFill rotWithShape="1">
          <a:blip r:embed="rId5">
            <a:alphaModFix/>
          </a:blip>
          <a:srcRect/>
          <a:stretch/>
        </p:blipFill>
        <p:spPr>
          <a:xfrm>
            <a:off x="3903688" y="2392933"/>
            <a:ext cx="339031" cy="339031"/>
          </a:xfrm>
          <a:prstGeom prst="rect">
            <a:avLst/>
          </a:prstGeom>
          <a:noFill/>
          <a:ln>
            <a:noFill/>
          </a:ln>
        </p:spPr>
      </p:pic>
      <p:sp>
        <p:nvSpPr>
          <p:cNvPr id="336" name="Google Shape;336;p33"/>
          <p:cNvSpPr/>
          <p:nvPr/>
        </p:nvSpPr>
        <p:spPr>
          <a:xfrm>
            <a:off x="3903688" y="2867546"/>
            <a:ext cx="1695301" cy="211857"/>
          </a:xfrm>
          <a:prstGeom prst="rect">
            <a:avLst/>
          </a:prstGeom>
          <a:noFill/>
          <a:ln>
            <a:noFill/>
          </a:ln>
        </p:spPr>
        <p:txBody>
          <a:bodyPr spcFirstLastPara="1" wrap="square" lIns="0" tIns="0" rIns="0" bIns="0" anchor="t" anchorCtr="0">
            <a:noAutofit/>
          </a:bodyPr>
          <a:lstStyle/>
          <a:p>
            <a:pPr marL="0" marR="0" lvl="0" indent="0" algn="l" rtl="0">
              <a:lnSpc>
                <a:spcPct val="126123"/>
              </a:lnSpc>
              <a:spcBef>
                <a:spcPts val="0"/>
              </a:spcBef>
              <a:spcAft>
                <a:spcPts val="0"/>
              </a:spcAft>
              <a:buNone/>
            </a:pPr>
            <a:r>
              <a:rPr lang="en-US" sz="1313" b="0" i="0" u="none" strike="noStrike" cap="none">
                <a:solidFill>
                  <a:srgbClr val="161613"/>
                </a:solidFill>
                <a:latin typeface="EB Garamond"/>
                <a:ea typeface="EB Garamond"/>
                <a:cs typeface="EB Garamond"/>
                <a:sym typeface="EB Garamond"/>
              </a:rPr>
              <a:t>Node Usage</a:t>
            </a:r>
            <a:endParaRPr sz="1313" b="0" i="0" u="none" strike="noStrike" cap="none">
              <a:solidFill>
                <a:srgbClr val="000000"/>
              </a:solidFill>
              <a:latin typeface="EB Garamond"/>
              <a:ea typeface="EB Garamond"/>
              <a:cs typeface="EB Garamond"/>
              <a:sym typeface="EB Garamond"/>
            </a:endParaRPr>
          </a:p>
        </p:txBody>
      </p:sp>
      <p:sp>
        <p:nvSpPr>
          <p:cNvPr id="337" name="Google Shape;337;p33"/>
          <p:cNvSpPr/>
          <p:nvPr/>
        </p:nvSpPr>
        <p:spPr>
          <a:xfrm>
            <a:off x="3903688" y="3160738"/>
            <a:ext cx="4765626" cy="216991"/>
          </a:xfrm>
          <a:prstGeom prst="rect">
            <a:avLst/>
          </a:prstGeom>
          <a:noFill/>
          <a:ln>
            <a:noFill/>
          </a:ln>
        </p:spPr>
        <p:txBody>
          <a:bodyPr spcFirstLastPara="1" wrap="square" lIns="0" tIns="0" rIns="0" bIns="0" anchor="t" anchorCtr="0">
            <a:noAutofit/>
          </a:bodyPr>
          <a:lstStyle/>
          <a:p>
            <a:pPr marL="0" marR="0" lvl="0" indent="0" algn="l" rtl="0">
              <a:lnSpc>
                <a:spcPct val="158795"/>
              </a:lnSpc>
              <a:spcBef>
                <a:spcPts val="0"/>
              </a:spcBef>
              <a:spcAft>
                <a:spcPts val="0"/>
              </a:spcAft>
              <a:buNone/>
            </a:pPr>
            <a:r>
              <a:rPr lang="en-US" sz="1063" b="0" i="0" u="none" strike="noStrike" cap="none" dirty="0">
                <a:solidFill>
                  <a:srgbClr val="161613"/>
                </a:solidFill>
                <a:latin typeface="Inter"/>
                <a:ea typeface="Inter"/>
                <a:cs typeface="Inter"/>
                <a:sym typeface="Inter"/>
              </a:rPr>
              <a:t>Displays the number of nodes used in the process (For e.g. 12 Nodes were used for thi</a:t>
            </a:r>
            <a:r>
              <a:rPr lang="en-US" sz="1063" dirty="0">
                <a:solidFill>
                  <a:srgbClr val="161613"/>
                </a:solidFill>
                <a:latin typeface="Inter"/>
                <a:ea typeface="Inter"/>
                <a:cs typeface="Inter"/>
                <a:sym typeface="Inter"/>
              </a:rPr>
              <a:t>s Workflow)</a:t>
            </a:r>
            <a:endParaRPr sz="1063" b="0" i="0" u="none" strike="noStrike" cap="none" dirty="0">
              <a:solidFill>
                <a:srgbClr val="000000"/>
              </a:solidFill>
              <a:latin typeface="Arial"/>
              <a:ea typeface="Arial"/>
              <a:cs typeface="Arial"/>
              <a:sym typeface="Arial"/>
            </a:endParaRPr>
          </a:p>
        </p:txBody>
      </p:sp>
      <p:pic>
        <p:nvPicPr>
          <p:cNvPr id="338" name="Google Shape;338;p33" descr="preencoded.png"/>
          <p:cNvPicPr preferRelativeResize="0"/>
          <p:nvPr/>
        </p:nvPicPr>
        <p:blipFill rotWithShape="1">
          <a:blip r:embed="rId6">
            <a:alphaModFix/>
          </a:blip>
          <a:srcRect/>
          <a:stretch/>
        </p:blipFill>
        <p:spPr>
          <a:xfrm>
            <a:off x="3903688" y="3784551"/>
            <a:ext cx="339031" cy="339031"/>
          </a:xfrm>
          <a:prstGeom prst="rect">
            <a:avLst/>
          </a:prstGeom>
          <a:noFill/>
          <a:ln>
            <a:noFill/>
          </a:ln>
        </p:spPr>
      </p:pic>
      <p:sp>
        <p:nvSpPr>
          <p:cNvPr id="339" name="Google Shape;339;p33"/>
          <p:cNvSpPr/>
          <p:nvPr/>
        </p:nvSpPr>
        <p:spPr>
          <a:xfrm>
            <a:off x="3903688" y="4259163"/>
            <a:ext cx="1695301" cy="211857"/>
          </a:xfrm>
          <a:prstGeom prst="rect">
            <a:avLst/>
          </a:prstGeom>
          <a:noFill/>
          <a:ln>
            <a:noFill/>
          </a:ln>
        </p:spPr>
        <p:txBody>
          <a:bodyPr spcFirstLastPara="1" wrap="square" lIns="0" tIns="0" rIns="0" bIns="0" anchor="t" anchorCtr="0">
            <a:noAutofit/>
          </a:bodyPr>
          <a:lstStyle/>
          <a:p>
            <a:pPr marL="0" marR="0" lvl="0" indent="0" algn="l" rtl="0">
              <a:lnSpc>
                <a:spcPct val="126123"/>
              </a:lnSpc>
              <a:spcBef>
                <a:spcPts val="0"/>
              </a:spcBef>
              <a:spcAft>
                <a:spcPts val="0"/>
              </a:spcAft>
              <a:buNone/>
            </a:pPr>
            <a:r>
              <a:rPr lang="en-US" sz="1313" b="0" i="0" u="none" strike="noStrike" cap="none">
                <a:solidFill>
                  <a:srgbClr val="161613"/>
                </a:solidFill>
                <a:latin typeface="EB Garamond"/>
                <a:ea typeface="EB Garamond"/>
                <a:cs typeface="EB Garamond"/>
                <a:sym typeface="EB Garamond"/>
              </a:rPr>
              <a:t>System Performance</a:t>
            </a:r>
            <a:endParaRPr sz="1313" b="0" i="0" u="none" strike="noStrike" cap="none">
              <a:solidFill>
                <a:srgbClr val="000000"/>
              </a:solidFill>
              <a:latin typeface="EB Garamond"/>
              <a:ea typeface="EB Garamond"/>
              <a:cs typeface="EB Garamond"/>
              <a:sym typeface="EB Garamond"/>
            </a:endParaRPr>
          </a:p>
        </p:txBody>
      </p:sp>
      <p:sp>
        <p:nvSpPr>
          <p:cNvPr id="340" name="Google Shape;340;p33"/>
          <p:cNvSpPr/>
          <p:nvPr/>
        </p:nvSpPr>
        <p:spPr>
          <a:xfrm>
            <a:off x="3903688" y="4552355"/>
            <a:ext cx="4765626" cy="53688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3" b="0" i="0" u="none" strike="noStrike" cap="none" dirty="0">
                <a:solidFill>
                  <a:srgbClr val="161613"/>
                </a:solidFill>
                <a:latin typeface="Inter"/>
                <a:ea typeface="Inter"/>
                <a:cs typeface="Inter"/>
                <a:sym typeface="Inter"/>
              </a:rPr>
              <a:t>Shows real-time information about the system's performance (Check task Manager for the CPU usage, Memory  usage and GPU usage)</a:t>
            </a:r>
            <a:endParaRPr sz="1063"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6"/>
          <p:cNvSpPr/>
          <p:nvPr/>
        </p:nvSpPr>
        <p:spPr>
          <a:xfrm>
            <a:off x="0" y="0"/>
            <a:ext cx="9141713"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24736"/>
              </a:lnSpc>
              <a:spcBef>
                <a:spcPts val="0"/>
              </a:spcBef>
              <a:spcAft>
                <a:spcPts val="0"/>
              </a:spcAft>
              <a:buNone/>
            </a:pPr>
            <a:endParaRPr lang="en-US" sz="1400" b="0" i="0" u="none" strike="noStrike" cap="none" dirty="0">
              <a:solidFill>
                <a:srgbClr val="000000"/>
              </a:solidFill>
              <a:latin typeface="EB Garamond"/>
              <a:ea typeface="EB Garamond"/>
              <a:cs typeface="EB Garamond"/>
              <a:sym typeface="EB Garamond"/>
            </a:endParaRPr>
          </a:p>
        </p:txBody>
      </p:sp>
      <p:sp>
        <p:nvSpPr>
          <p:cNvPr id="99" name="Google Shape;99;p16"/>
          <p:cNvSpPr txBox="1">
            <a:spLocks noGrp="1"/>
          </p:cNvSpPr>
          <p:nvPr>
            <p:ph type="ctrTitle"/>
          </p:nvPr>
        </p:nvSpPr>
        <p:spPr>
          <a:xfrm>
            <a:off x="628650" y="417891"/>
            <a:ext cx="7886700" cy="85012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700"/>
              <a:buNone/>
            </a:pPr>
            <a:r>
              <a:rPr lang="en-US" sz="3900" dirty="0">
                <a:solidFill>
                  <a:schemeClr val="dk1"/>
                </a:solidFill>
                <a:latin typeface="Arial"/>
                <a:ea typeface="Arial"/>
                <a:cs typeface="Arial"/>
                <a:sym typeface="Arial"/>
              </a:rPr>
              <a:t>Workshop Agenda</a:t>
            </a:r>
            <a:endParaRPr dirty="0"/>
          </a:p>
        </p:txBody>
      </p:sp>
      <p:graphicFrame>
        <p:nvGraphicFramePr>
          <p:cNvPr id="114" name="TextBox 2">
            <a:extLst>
              <a:ext uri="{FF2B5EF4-FFF2-40B4-BE49-F238E27FC236}">
                <a16:creationId xmlns:a16="http://schemas.microsoft.com/office/drawing/2014/main" id="{AD8018BD-AD35-D65C-4CC0-B0A0598C20B5}"/>
              </a:ext>
            </a:extLst>
          </p:cNvPr>
          <p:cNvGraphicFramePr/>
          <p:nvPr>
            <p:extLst>
              <p:ext uri="{D42A27DB-BD31-4B8C-83A1-F6EECF244321}">
                <p14:modId xmlns:p14="http://schemas.microsoft.com/office/powerpoint/2010/main" val="569069801"/>
              </p:ext>
            </p:extLst>
          </p:nvPr>
        </p:nvGraphicFramePr>
        <p:xfrm>
          <a:off x="1635857" y="1547683"/>
          <a:ext cx="5977055" cy="2462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4"/>
          <p:cNvSpPr/>
          <p:nvPr/>
        </p:nvSpPr>
        <p:spPr>
          <a:xfrm>
            <a:off x="233351" y="88475"/>
            <a:ext cx="7815900" cy="423900"/>
          </a:xfrm>
          <a:prstGeom prst="rect">
            <a:avLst/>
          </a:prstGeom>
          <a:noFill/>
          <a:ln>
            <a:noFill/>
          </a:ln>
        </p:spPr>
        <p:txBody>
          <a:bodyPr spcFirstLastPara="1" wrap="square" lIns="0" tIns="0" rIns="0" bIns="0" anchor="t" anchorCtr="0">
            <a:noAutofit/>
          </a:bodyPr>
          <a:lstStyle/>
          <a:p>
            <a:pPr marL="0" marR="0" lvl="0" indent="0" algn="l" rtl="0">
              <a:lnSpc>
                <a:spcPct val="124736"/>
              </a:lnSpc>
              <a:spcBef>
                <a:spcPts val="0"/>
              </a:spcBef>
              <a:spcAft>
                <a:spcPts val="0"/>
              </a:spcAft>
              <a:buNone/>
            </a:pPr>
            <a:r>
              <a:rPr lang="en-US" sz="2656" b="0" i="0" u="none" strike="noStrike" cap="none" dirty="0">
                <a:solidFill>
                  <a:srgbClr val="161613"/>
                </a:solidFill>
                <a:latin typeface="EB Garamond"/>
                <a:ea typeface="EB Garamond"/>
                <a:cs typeface="EB Garamond"/>
                <a:sym typeface="EB Garamond"/>
              </a:rPr>
              <a:t>Building a Basic Workflow from Scratch</a:t>
            </a:r>
            <a:endParaRPr sz="2656" b="0" i="0" u="none" strike="noStrike" cap="none" dirty="0">
              <a:solidFill>
                <a:srgbClr val="000000"/>
              </a:solidFill>
              <a:latin typeface="EB Garamond"/>
              <a:ea typeface="EB Garamond"/>
              <a:cs typeface="EB Garamond"/>
              <a:sym typeface="EB Garamond"/>
            </a:endParaRPr>
          </a:p>
        </p:txBody>
      </p:sp>
      <p:sp>
        <p:nvSpPr>
          <p:cNvPr id="346" name="Google Shape;346;p34"/>
          <p:cNvSpPr txBox="1"/>
          <p:nvPr/>
        </p:nvSpPr>
        <p:spPr>
          <a:xfrm>
            <a:off x="233350" y="656575"/>
            <a:ext cx="3799200" cy="4509900"/>
          </a:xfrm>
          <a:prstGeom prst="rect">
            <a:avLst/>
          </a:prstGeom>
          <a:noFill/>
          <a:ln>
            <a:noFill/>
          </a:ln>
        </p:spPr>
        <p:txBody>
          <a:bodyPr spcFirstLastPara="1" wrap="square" lIns="91425" tIns="45700" rIns="91425" bIns="45700" anchor="t" anchorCtr="0">
            <a:spAutoFit/>
          </a:bodyPr>
          <a:lstStyle/>
          <a:p>
            <a:pPr marL="457200" marR="0" lvl="0" indent="-273050" algn="l" rtl="0">
              <a:lnSpc>
                <a:spcPct val="100000"/>
              </a:lnSpc>
              <a:spcBef>
                <a:spcPts val="0"/>
              </a:spcBef>
              <a:spcAft>
                <a:spcPts val="0"/>
              </a:spcAft>
              <a:buClr>
                <a:srgbClr val="000000"/>
              </a:buClr>
              <a:buSzPts val="700"/>
              <a:buFont typeface="Open Sans"/>
              <a:buChar char="●"/>
            </a:pPr>
            <a:r>
              <a:rPr lang="en-US" sz="700" b="1" i="0" u="none" strike="noStrike" cap="none">
                <a:solidFill>
                  <a:srgbClr val="000000"/>
                </a:solidFill>
                <a:latin typeface="Open Sans"/>
                <a:ea typeface="Open Sans"/>
                <a:cs typeface="Open Sans"/>
                <a:sym typeface="Open Sans"/>
              </a:rPr>
              <a:t>ComfyUI Setup</a:t>
            </a:r>
            <a:r>
              <a:rPr lang="en-US" sz="700" b="0" i="0" u="none" strike="noStrike" cap="none">
                <a:solidFill>
                  <a:srgbClr val="000000"/>
                </a:solidFill>
                <a:latin typeface="Open Sans"/>
                <a:ea typeface="Open Sans"/>
                <a:cs typeface="Open Sans"/>
                <a:sym typeface="Open Sans"/>
              </a:rPr>
              <a:t>: Start with a blank canvas in ComfyUI.</a:t>
            </a:r>
            <a:endParaRPr sz="700"/>
          </a:p>
          <a:p>
            <a:pPr marL="0" marR="0" lvl="0" indent="0" algn="l" rtl="0">
              <a:lnSpc>
                <a:spcPct val="100000"/>
              </a:lnSpc>
              <a:spcBef>
                <a:spcPts val="0"/>
              </a:spcBef>
              <a:spcAft>
                <a:spcPts val="0"/>
              </a:spcAft>
              <a:buNone/>
            </a:pPr>
            <a:endParaRPr sz="700" b="0" i="0" u="none" strike="noStrike" cap="none">
              <a:solidFill>
                <a:srgbClr val="000000"/>
              </a:solidFill>
              <a:latin typeface="Open Sans"/>
              <a:ea typeface="Open Sans"/>
              <a:cs typeface="Open Sans"/>
              <a:sym typeface="Open Sans"/>
            </a:endParaRPr>
          </a:p>
          <a:p>
            <a:pPr marL="457200" marR="0" lvl="0" indent="-273050" algn="l" rtl="0">
              <a:lnSpc>
                <a:spcPct val="100000"/>
              </a:lnSpc>
              <a:spcBef>
                <a:spcPts val="0"/>
              </a:spcBef>
              <a:spcAft>
                <a:spcPts val="0"/>
              </a:spcAft>
              <a:buClr>
                <a:srgbClr val="000000"/>
              </a:buClr>
              <a:buSzPts val="700"/>
              <a:buFont typeface="Open Sans"/>
              <a:buChar char="●"/>
            </a:pPr>
            <a:r>
              <a:rPr lang="en-US" sz="700" b="1" i="0" u="none" strike="noStrike" cap="none">
                <a:solidFill>
                  <a:srgbClr val="000000"/>
                </a:solidFill>
                <a:latin typeface="Open Sans"/>
                <a:ea typeface="Open Sans"/>
                <a:cs typeface="Open Sans"/>
                <a:sym typeface="Open Sans"/>
              </a:rPr>
              <a:t>Load Checkpoint</a:t>
            </a:r>
            <a:r>
              <a:rPr lang="en-US" sz="700" b="0" i="0" u="none" strike="noStrike" cap="none">
                <a:solidFill>
                  <a:srgbClr val="000000"/>
                </a:solidFill>
                <a:latin typeface="Open Sans"/>
                <a:ea typeface="Open Sans"/>
                <a:cs typeface="Open Sans"/>
                <a:sym typeface="Open Sans"/>
              </a:rPr>
              <a:t>: Add the load checkpoint node for the Flux Dev model.</a:t>
            </a:r>
            <a:br>
              <a:rPr lang="en-US" sz="700"/>
            </a:br>
            <a:r>
              <a:rPr lang="en-US" sz="700" b="0" i="0" u="none" strike="noStrike" cap="none">
                <a:solidFill>
                  <a:srgbClr val="000000"/>
                </a:solidFill>
                <a:latin typeface="Open Sans"/>
                <a:ea typeface="Open Sans"/>
                <a:cs typeface="Open Sans"/>
                <a:sym typeface="Open Sans"/>
              </a:rPr>
              <a:t>Right Click🡪 Add Node🡪 Loaders 🡪 Load Checkpoint</a:t>
            </a:r>
            <a:endParaRPr sz="700"/>
          </a:p>
          <a:p>
            <a:pPr marL="0" marR="0" lvl="0" indent="0" algn="l" rtl="0">
              <a:lnSpc>
                <a:spcPct val="100000"/>
              </a:lnSpc>
              <a:spcBef>
                <a:spcPts val="0"/>
              </a:spcBef>
              <a:spcAft>
                <a:spcPts val="0"/>
              </a:spcAft>
              <a:buNone/>
            </a:pPr>
            <a:r>
              <a:rPr lang="en-US" sz="700" b="0" i="0" u="none" strike="noStrike" cap="none">
                <a:solidFill>
                  <a:srgbClr val="000000"/>
                </a:solidFill>
                <a:latin typeface="Open Sans"/>
                <a:ea typeface="Open Sans"/>
                <a:cs typeface="Open Sans"/>
                <a:sym typeface="Open Sans"/>
              </a:rPr>
              <a:t> </a:t>
            </a:r>
            <a:endParaRPr sz="700" b="0" i="0" u="none" strike="noStrike" cap="none">
              <a:solidFill>
                <a:srgbClr val="000000"/>
              </a:solidFill>
              <a:latin typeface="Open Sans"/>
              <a:ea typeface="Open Sans"/>
              <a:cs typeface="Open Sans"/>
              <a:sym typeface="Open Sans"/>
            </a:endParaRPr>
          </a:p>
          <a:p>
            <a:pPr marL="457200" marR="0" lvl="0" indent="-273050" algn="l" rtl="0">
              <a:lnSpc>
                <a:spcPct val="100000"/>
              </a:lnSpc>
              <a:spcBef>
                <a:spcPts val="0"/>
              </a:spcBef>
              <a:spcAft>
                <a:spcPts val="0"/>
              </a:spcAft>
              <a:buClr>
                <a:srgbClr val="000000"/>
              </a:buClr>
              <a:buSzPts val="700"/>
              <a:buFont typeface="Open Sans"/>
              <a:buChar char="●"/>
            </a:pPr>
            <a:r>
              <a:rPr lang="en-US" sz="700" b="1" i="0" u="none" strike="noStrike" cap="none">
                <a:solidFill>
                  <a:srgbClr val="000000"/>
                </a:solidFill>
                <a:latin typeface="Open Sans"/>
                <a:ea typeface="Open Sans"/>
                <a:cs typeface="Open Sans"/>
                <a:sym typeface="Open Sans"/>
              </a:rPr>
              <a:t>Positive Prompt</a:t>
            </a:r>
            <a:r>
              <a:rPr lang="en-US" sz="700" b="0" i="0" u="none" strike="noStrike" cap="none">
                <a:solidFill>
                  <a:srgbClr val="000000"/>
                </a:solidFill>
                <a:latin typeface="Open Sans"/>
                <a:ea typeface="Open Sans"/>
                <a:cs typeface="Open Sans"/>
                <a:sym typeface="Open Sans"/>
              </a:rPr>
              <a:t>: Use the clip text </a:t>
            </a:r>
            <a:r>
              <a:rPr lang="en-US" sz="700">
                <a:latin typeface="Open Sans"/>
                <a:ea typeface="Open Sans"/>
                <a:cs typeface="Open Sans"/>
                <a:sym typeface="Open Sans"/>
              </a:rPr>
              <a:t>en</a:t>
            </a:r>
            <a:r>
              <a:rPr lang="en-US" sz="700" b="0" i="0" u="none" strike="noStrike" cap="none">
                <a:solidFill>
                  <a:srgbClr val="000000"/>
                </a:solidFill>
                <a:latin typeface="Open Sans"/>
                <a:ea typeface="Open Sans"/>
                <a:cs typeface="Open Sans"/>
                <a:sym typeface="Open Sans"/>
              </a:rPr>
              <a:t>code node for positive prompts.</a:t>
            </a:r>
            <a:br>
              <a:rPr lang="en-US" sz="700"/>
            </a:br>
            <a:r>
              <a:rPr lang="en-US" sz="700" b="0" i="0" u="none" strike="noStrike" cap="none">
                <a:solidFill>
                  <a:srgbClr val="000000"/>
                </a:solidFill>
                <a:latin typeface="Open Sans"/>
                <a:ea typeface="Open Sans"/>
                <a:cs typeface="Open Sans"/>
                <a:sym typeface="Open Sans"/>
              </a:rPr>
              <a:t>Right Click🡪 Add Node🡪 Conditioning 🡪 Clip Text Encode (Prompt) 🡪 Make the color green to indicate positive prompt</a:t>
            </a:r>
            <a:endParaRPr sz="700"/>
          </a:p>
          <a:p>
            <a:pPr marL="0" marR="0" lvl="0" indent="0" algn="l" rtl="0">
              <a:lnSpc>
                <a:spcPct val="100000"/>
              </a:lnSpc>
              <a:spcBef>
                <a:spcPts val="0"/>
              </a:spcBef>
              <a:spcAft>
                <a:spcPts val="0"/>
              </a:spcAft>
              <a:buNone/>
            </a:pPr>
            <a:endParaRPr sz="700" b="0" i="0" u="none" strike="noStrike" cap="none">
              <a:solidFill>
                <a:srgbClr val="000000"/>
              </a:solidFill>
              <a:latin typeface="Open Sans"/>
              <a:ea typeface="Open Sans"/>
              <a:cs typeface="Open Sans"/>
              <a:sym typeface="Open Sans"/>
            </a:endParaRPr>
          </a:p>
          <a:p>
            <a:pPr marL="457200" marR="0" lvl="0" indent="-273050" algn="l" rtl="0">
              <a:lnSpc>
                <a:spcPct val="100000"/>
              </a:lnSpc>
              <a:spcBef>
                <a:spcPts val="0"/>
              </a:spcBef>
              <a:spcAft>
                <a:spcPts val="0"/>
              </a:spcAft>
              <a:buSzPts val="700"/>
              <a:buFont typeface="Open Sans"/>
              <a:buChar char="●"/>
            </a:pPr>
            <a:r>
              <a:rPr lang="en-US" sz="700" b="1">
                <a:latin typeface="Open Sans"/>
                <a:ea typeface="Open Sans"/>
                <a:cs typeface="Open Sans"/>
                <a:sym typeface="Open Sans"/>
              </a:rPr>
              <a:t>K Sampler Node: </a:t>
            </a:r>
            <a:r>
              <a:rPr lang="en-US" sz="700" b="0" i="0" u="none" strike="noStrike" cap="none">
                <a:solidFill>
                  <a:srgbClr val="000000"/>
                </a:solidFill>
                <a:latin typeface="Open Sans"/>
                <a:ea typeface="Open Sans"/>
                <a:cs typeface="Open Sans"/>
                <a:sym typeface="Open Sans"/>
              </a:rPr>
              <a:t>Connect the Ksampler to generate images.</a:t>
            </a:r>
            <a:br>
              <a:rPr lang="en-US" sz="700"/>
            </a:br>
            <a:r>
              <a:rPr lang="en-US" sz="700" b="0" i="0" u="none" strike="noStrike" cap="none">
                <a:solidFill>
                  <a:srgbClr val="000000"/>
                </a:solidFill>
                <a:latin typeface="Open Sans"/>
                <a:ea typeface="Open Sans"/>
                <a:cs typeface="Open Sans"/>
                <a:sym typeface="Open Sans"/>
              </a:rPr>
              <a:t>Right Click🡪 Add Node🡪 Sampling 🡪 Ksampler</a:t>
            </a:r>
            <a:endParaRPr sz="700">
              <a:latin typeface="Open Sans"/>
              <a:ea typeface="Open Sans"/>
              <a:cs typeface="Open Sans"/>
              <a:sym typeface="Open Sans"/>
            </a:endParaRPr>
          </a:p>
          <a:p>
            <a:pPr marL="0" marR="0" lvl="0" indent="0" algn="l" rtl="0">
              <a:lnSpc>
                <a:spcPct val="100000"/>
              </a:lnSpc>
              <a:spcBef>
                <a:spcPts val="0"/>
              </a:spcBef>
              <a:spcAft>
                <a:spcPts val="0"/>
              </a:spcAft>
              <a:buNone/>
            </a:pPr>
            <a:endParaRPr sz="700">
              <a:latin typeface="Open Sans"/>
              <a:ea typeface="Open Sans"/>
              <a:cs typeface="Open Sans"/>
              <a:sym typeface="Open Sans"/>
            </a:endParaRPr>
          </a:p>
          <a:p>
            <a:pPr marL="457200" marR="0" lvl="0" indent="-273050" algn="l" rtl="0">
              <a:lnSpc>
                <a:spcPct val="100000"/>
              </a:lnSpc>
              <a:spcBef>
                <a:spcPts val="0"/>
              </a:spcBef>
              <a:spcAft>
                <a:spcPts val="0"/>
              </a:spcAft>
              <a:buClr>
                <a:srgbClr val="000000"/>
              </a:buClr>
              <a:buSzPts val="700"/>
              <a:buFont typeface="Open Sans"/>
              <a:buChar char="●"/>
            </a:pPr>
            <a:r>
              <a:rPr lang="en-US" sz="700" b="1" i="0" u="none" strike="noStrike" cap="none">
                <a:solidFill>
                  <a:srgbClr val="000000"/>
                </a:solidFill>
                <a:latin typeface="Open Sans"/>
                <a:ea typeface="Open Sans"/>
                <a:cs typeface="Open Sans"/>
                <a:sym typeface="Open Sans"/>
              </a:rPr>
              <a:t>Image Sizing: </a:t>
            </a:r>
            <a:r>
              <a:rPr lang="en-US" sz="700" b="0" i="0" u="none" strike="noStrike" cap="none">
                <a:solidFill>
                  <a:srgbClr val="000000"/>
                </a:solidFill>
                <a:latin typeface="Open Sans"/>
                <a:ea typeface="Open Sans"/>
                <a:cs typeface="Open Sans"/>
                <a:sym typeface="Open Sans"/>
              </a:rPr>
              <a:t>For Image sizing we add the Empty Latent Image node</a:t>
            </a:r>
            <a:br>
              <a:rPr lang="en-US" sz="700" b="1">
                <a:latin typeface="Open Sans"/>
                <a:ea typeface="Open Sans"/>
                <a:cs typeface="Open Sans"/>
                <a:sym typeface="Open Sans"/>
              </a:rPr>
            </a:br>
            <a:r>
              <a:rPr lang="en-US" sz="700" b="0" i="0" u="none" strike="noStrike" cap="none">
                <a:solidFill>
                  <a:srgbClr val="000000"/>
                </a:solidFill>
                <a:latin typeface="Open Sans"/>
                <a:ea typeface="Open Sans"/>
                <a:cs typeface="Open Sans"/>
                <a:sym typeface="Open Sans"/>
              </a:rPr>
              <a:t>Right Click🡪 Add Node🡪 Latent 🡪 Empty Latent Image Node</a:t>
            </a:r>
            <a:endParaRPr sz="700"/>
          </a:p>
          <a:p>
            <a:pPr marL="0" marR="0" lvl="0" indent="0" algn="l" rtl="0">
              <a:lnSpc>
                <a:spcPct val="100000"/>
              </a:lnSpc>
              <a:spcBef>
                <a:spcPts val="0"/>
              </a:spcBef>
              <a:spcAft>
                <a:spcPts val="0"/>
              </a:spcAft>
              <a:buNone/>
            </a:pPr>
            <a:endParaRPr sz="700" b="1" i="0" u="none" strike="noStrike" cap="none">
              <a:solidFill>
                <a:srgbClr val="000000"/>
              </a:solidFill>
              <a:latin typeface="Open Sans"/>
              <a:ea typeface="Open Sans"/>
              <a:cs typeface="Open Sans"/>
              <a:sym typeface="Open Sans"/>
            </a:endParaRPr>
          </a:p>
          <a:p>
            <a:pPr marL="457200" marR="0" lvl="0" indent="-273050" algn="l" rtl="0">
              <a:lnSpc>
                <a:spcPct val="100000"/>
              </a:lnSpc>
              <a:spcBef>
                <a:spcPts val="0"/>
              </a:spcBef>
              <a:spcAft>
                <a:spcPts val="0"/>
              </a:spcAft>
              <a:buSzPts val="700"/>
              <a:buFont typeface="Open Sans"/>
              <a:buChar char="●"/>
            </a:pPr>
            <a:r>
              <a:rPr lang="en-US" sz="700" b="1" i="0" u="none" strike="noStrike" cap="none">
                <a:solidFill>
                  <a:srgbClr val="000000"/>
                </a:solidFill>
                <a:latin typeface="Open Sans"/>
                <a:ea typeface="Open Sans"/>
                <a:cs typeface="Open Sans"/>
                <a:sym typeface="Open Sans"/>
              </a:rPr>
              <a:t>Model Download</a:t>
            </a:r>
            <a:r>
              <a:rPr lang="en-US" sz="700" b="0" i="0" u="none" strike="noStrike" cap="none">
                <a:solidFill>
                  <a:srgbClr val="000000"/>
                </a:solidFill>
                <a:latin typeface="Open Sans"/>
                <a:ea typeface="Open Sans"/>
                <a:cs typeface="Open Sans"/>
                <a:sym typeface="Open Sans"/>
              </a:rPr>
              <a:t>: Download and save Flux dev model</a:t>
            </a:r>
            <a:r>
              <a:rPr lang="en-US" sz="700">
                <a:latin typeface="Open Sans"/>
                <a:ea typeface="Open Sans"/>
                <a:cs typeface="Open Sans"/>
                <a:sym typeface="Open Sans"/>
              </a:rPr>
              <a:t> checkpoint</a:t>
            </a:r>
            <a:r>
              <a:rPr lang="en-US" sz="700" b="0" i="0" u="none" strike="noStrike" cap="none">
                <a:solidFill>
                  <a:srgbClr val="000000"/>
                </a:solidFill>
                <a:latin typeface="Open Sans"/>
                <a:ea typeface="Open Sans"/>
                <a:cs typeface="Open Sans"/>
                <a:sym typeface="Open Sans"/>
              </a:rPr>
              <a:t> from</a:t>
            </a:r>
            <a:r>
              <a:rPr lang="en-US" sz="700" b="0" i="0" u="none" strike="noStrike" cap="none">
                <a:solidFill>
                  <a:schemeClr val="dk2"/>
                </a:solidFill>
                <a:latin typeface="Open Sans"/>
                <a:ea typeface="Open Sans"/>
                <a:cs typeface="Open Sans"/>
                <a:sym typeface="Open Sans"/>
              </a:rPr>
              <a:t> </a:t>
            </a:r>
            <a:r>
              <a:rPr lang="en-US" sz="700" b="0" i="0" u="sng" strike="noStrike" cap="none">
                <a:solidFill>
                  <a:schemeClr val="dk2"/>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Hugging Face</a:t>
            </a:r>
            <a:r>
              <a:rPr lang="en-US" sz="700" b="0" i="0" u="none" strike="noStrike" cap="none">
                <a:solidFill>
                  <a:srgbClr val="000000"/>
                </a:solidFill>
                <a:latin typeface="Open Sans"/>
                <a:ea typeface="Open Sans"/>
                <a:cs typeface="Open Sans"/>
                <a:sym typeface="Open Sans"/>
              </a:rPr>
              <a:t>. Save it in th</a:t>
            </a:r>
            <a:r>
              <a:rPr lang="en-US" sz="700">
                <a:latin typeface="Open Sans"/>
                <a:ea typeface="Open Sans"/>
                <a:cs typeface="Open Sans"/>
                <a:sym typeface="Open Sans"/>
              </a:rPr>
              <a:t>is directory:</a:t>
            </a:r>
            <a:br>
              <a:rPr lang="en-US" sz="700">
                <a:latin typeface="Open Sans"/>
                <a:ea typeface="Open Sans"/>
                <a:cs typeface="Open Sans"/>
                <a:sym typeface="Open Sans"/>
              </a:rPr>
            </a:br>
            <a:r>
              <a:rPr lang="en-US" sz="700">
                <a:latin typeface="Open Sans"/>
                <a:ea typeface="Open Sans"/>
                <a:cs typeface="Open Sans"/>
                <a:sym typeface="Open Sans"/>
              </a:rPr>
              <a:t>ComfyUI/models/checkpoints/ directory</a:t>
            </a:r>
            <a:endParaRPr sz="700">
              <a:latin typeface="Open Sans"/>
              <a:ea typeface="Open Sans"/>
              <a:cs typeface="Open Sans"/>
              <a:sym typeface="Open Sans"/>
            </a:endParaRPr>
          </a:p>
          <a:p>
            <a:pPr marL="457200" marR="0" lvl="0" indent="0" algn="l" rtl="0">
              <a:lnSpc>
                <a:spcPct val="100000"/>
              </a:lnSpc>
              <a:spcBef>
                <a:spcPts val="0"/>
              </a:spcBef>
              <a:spcAft>
                <a:spcPts val="0"/>
              </a:spcAft>
              <a:buNone/>
            </a:pPr>
            <a:endParaRPr sz="700">
              <a:latin typeface="Open Sans"/>
              <a:ea typeface="Open Sans"/>
              <a:cs typeface="Open Sans"/>
              <a:sym typeface="Open Sans"/>
            </a:endParaRPr>
          </a:p>
          <a:p>
            <a:pPr marL="457200" marR="0" lvl="0" indent="-273050" algn="l" rtl="0">
              <a:lnSpc>
                <a:spcPct val="100000"/>
              </a:lnSpc>
              <a:spcBef>
                <a:spcPts val="0"/>
              </a:spcBef>
              <a:spcAft>
                <a:spcPts val="0"/>
              </a:spcAft>
              <a:buSzPts val="700"/>
              <a:buFont typeface="Open Sans"/>
              <a:buChar char="●"/>
            </a:pPr>
            <a:r>
              <a:rPr lang="en-US" sz="700" b="1">
                <a:latin typeface="Open Sans"/>
                <a:ea typeface="Open Sans"/>
                <a:cs typeface="Open Sans"/>
                <a:sym typeface="Open Sans"/>
              </a:rPr>
              <a:t>VAE Decode Node: </a:t>
            </a:r>
            <a:r>
              <a:rPr lang="en-US" sz="700">
                <a:latin typeface="Open Sans"/>
                <a:ea typeface="Open Sans"/>
                <a:cs typeface="Open Sans"/>
                <a:sym typeface="Open Sans"/>
              </a:rPr>
              <a:t>Double click to search for the VAE Decode node to process everything into an image. Connect the Load Checkpoint Vae output to the VAE Decode Node using reroute option.</a:t>
            </a:r>
            <a:endParaRPr sz="700">
              <a:latin typeface="Open Sans"/>
              <a:ea typeface="Open Sans"/>
              <a:cs typeface="Open Sans"/>
              <a:sym typeface="Open Sans"/>
            </a:endParaRPr>
          </a:p>
          <a:p>
            <a:pPr marL="457200" marR="0" lvl="0" indent="0" algn="l" rtl="0">
              <a:lnSpc>
                <a:spcPct val="100000"/>
              </a:lnSpc>
              <a:spcBef>
                <a:spcPts val="0"/>
              </a:spcBef>
              <a:spcAft>
                <a:spcPts val="0"/>
              </a:spcAft>
              <a:buNone/>
            </a:pPr>
            <a:endParaRPr sz="700">
              <a:latin typeface="Open Sans"/>
              <a:ea typeface="Open Sans"/>
              <a:cs typeface="Open Sans"/>
              <a:sym typeface="Open Sans"/>
            </a:endParaRPr>
          </a:p>
          <a:p>
            <a:pPr marL="457200" lvl="0" indent="-273050" algn="l" rtl="0">
              <a:spcBef>
                <a:spcPts val="0"/>
              </a:spcBef>
              <a:spcAft>
                <a:spcPts val="0"/>
              </a:spcAft>
              <a:buClr>
                <a:schemeClr val="dk1"/>
              </a:buClr>
              <a:buSzPts val="700"/>
              <a:buFont typeface="Open Sans"/>
              <a:buChar char="●"/>
            </a:pPr>
            <a:r>
              <a:rPr lang="en-US" sz="700" b="1">
                <a:solidFill>
                  <a:schemeClr val="dk1"/>
                </a:solidFill>
                <a:latin typeface="Open Sans"/>
                <a:ea typeface="Open Sans"/>
                <a:cs typeface="Open Sans"/>
                <a:sym typeface="Open Sans"/>
              </a:rPr>
              <a:t>Node Connections</a:t>
            </a:r>
            <a:r>
              <a:rPr lang="en-US" sz="700">
                <a:solidFill>
                  <a:schemeClr val="dk1"/>
                </a:solidFill>
                <a:latin typeface="Open Sans"/>
                <a:ea typeface="Open Sans"/>
                <a:cs typeface="Open Sans"/>
                <a:sym typeface="Open Sans"/>
              </a:rPr>
              <a:t>: Ensure all nodes are correctly connected for processing.</a:t>
            </a:r>
            <a:endParaRPr sz="700">
              <a:solidFill>
                <a:schemeClr val="dk1"/>
              </a:solidFill>
              <a:latin typeface="Open Sans"/>
              <a:ea typeface="Open Sans"/>
              <a:cs typeface="Open Sans"/>
              <a:sym typeface="Open Sans"/>
            </a:endParaRPr>
          </a:p>
          <a:p>
            <a:pPr marL="914400" lvl="1" indent="-273050" algn="l" rtl="0">
              <a:spcBef>
                <a:spcPts val="0"/>
              </a:spcBef>
              <a:spcAft>
                <a:spcPts val="0"/>
              </a:spcAft>
              <a:buClr>
                <a:schemeClr val="dk1"/>
              </a:buClr>
              <a:buSzPts val="700"/>
              <a:buFont typeface="Open Sans"/>
              <a:buChar char="○"/>
            </a:pPr>
            <a:r>
              <a:rPr lang="en-US" sz="700">
                <a:solidFill>
                  <a:schemeClr val="dk1"/>
                </a:solidFill>
                <a:latin typeface="Open Sans"/>
                <a:ea typeface="Open Sans"/>
                <a:cs typeface="Open Sans"/>
                <a:sym typeface="Open Sans"/>
              </a:rPr>
              <a:t>Connect the Model Output from the Load Checkpoint into Ksampler node </a:t>
            </a:r>
            <a:endParaRPr sz="700">
              <a:solidFill>
                <a:schemeClr val="dk1"/>
              </a:solidFill>
              <a:latin typeface="Open Sans"/>
              <a:ea typeface="Open Sans"/>
              <a:cs typeface="Open Sans"/>
              <a:sym typeface="Open Sans"/>
            </a:endParaRPr>
          </a:p>
          <a:p>
            <a:pPr marL="914400" lvl="1" indent="-273050" algn="l" rtl="0">
              <a:spcBef>
                <a:spcPts val="0"/>
              </a:spcBef>
              <a:spcAft>
                <a:spcPts val="0"/>
              </a:spcAft>
              <a:buClr>
                <a:schemeClr val="dk1"/>
              </a:buClr>
              <a:buSzPts val="700"/>
              <a:buFont typeface="Open Sans"/>
              <a:buChar char="○"/>
            </a:pPr>
            <a:r>
              <a:rPr lang="en-US" sz="700">
                <a:solidFill>
                  <a:schemeClr val="dk1"/>
                </a:solidFill>
                <a:latin typeface="Open Sans"/>
                <a:ea typeface="Open Sans"/>
                <a:cs typeface="Open Sans"/>
                <a:sym typeface="Open Sans"/>
              </a:rPr>
              <a:t>Drag the Clip into the Positive Prompt</a:t>
            </a:r>
            <a:endParaRPr sz="700">
              <a:solidFill>
                <a:schemeClr val="dk1"/>
              </a:solidFill>
              <a:latin typeface="Open Sans"/>
              <a:ea typeface="Open Sans"/>
              <a:cs typeface="Open Sans"/>
              <a:sym typeface="Open Sans"/>
            </a:endParaRPr>
          </a:p>
          <a:p>
            <a:pPr marL="914400" lvl="1" indent="-273050" algn="l" rtl="0">
              <a:spcBef>
                <a:spcPts val="0"/>
              </a:spcBef>
              <a:spcAft>
                <a:spcPts val="0"/>
              </a:spcAft>
              <a:buClr>
                <a:schemeClr val="dk1"/>
              </a:buClr>
              <a:buSzPts val="700"/>
              <a:buFont typeface="Open Sans"/>
              <a:buChar char="○"/>
            </a:pPr>
            <a:r>
              <a:rPr lang="en-US" sz="700">
                <a:solidFill>
                  <a:schemeClr val="dk1"/>
                </a:solidFill>
                <a:latin typeface="Open Sans"/>
                <a:ea typeface="Open Sans"/>
                <a:cs typeface="Open Sans"/>
                <a:sym typeface="Open Sans"/>
              </a:rPr>
              <a:t>Double click to search for the Flux Guidance node and connect it to the Positive prompt before connecting it to the Ksampler node.</a:t>
            </a:r>
            <a:endParaRPr sz="700">
              <a:solidFill>
                <a:schemeClr val="dk1"/>
              </a:solidFill>
              <a:latin typeface="Open Sans"/>
              <a:ea typeface="Open Sans"/>
              <a:cs typeface="Open Sans"/>
              <a:sym typeface="Open Sans"/>
            </a:endParaRPr>
          </a:p>
          <a:p>
            <a:pPr marL="914400" lvl="1" indent="-273050" algn="l" rtl="0">
              <a:spcBef>
                <a:spcPts val="0"/>
              </a:spcBef>
              <a:spcAft>
                <a:spcPts val="0"/>
              </a:spcAft>
              <a:buClr>
                <a:schemeClr val="dk1"/>
              </a:buClr>
              <a:buSzPts val="700"/>
              <a:buFont typeface="Open Sans"/>
              <a:buChar char="○"/>
            </a:pPr>
            <a:r>
              <a:rPr lang="en-US" sz="700" i="1">
                <a:solidFill>
                  <a:schemeClr val="dk1"/>
                </a:solidFill>
                <a:highlight>
                  <a:schemeClr val="accent3"/>
                </a:highlight>
                <a:latin typeface="Open Sans"/>
                <a:ea typeface="Open Sans"/>
                <a:cs typeface="Open Sans"/>
                <a:sym typeface="Open Sans"/>
              </a:rPr>
              <a:t>IMP: Make sure to set CFG to 1.0 in the Ksampler Node</a:t>
            </a:r>
            <a:r>
              <a:rPr lang="en-US" sz="700" i="1">
                <a:solidFill>
                  <a:schemeClr val="dk1"/>
                </a:solidFill>
                <a:latin typeface="Open Sans"/>
                <a:ea typeface="Open Sans"/>
                <a:cs typeface="Open Sans"/>
                <a:sym typeface="Open Sans"/>
              </a:rPr>
              <a:t>.</a:t>
            </a:r>
            <a:endParaRPr sz="700" i="1">
              <a:solidFill>
                <a:schemeClr val="dk1"/>
              </a:solidFill>
              <a:latin typeface="Open Sans"/>
              <a:ea typeface="Open Sans"/>
              <a:cs typeface="Open Sans"/>
              <a:sym typeface="Open Sans"/>
            </a:endParaRPr>
          </a:p>
          <a:p>
            <a:pPr marL="914400" lvl="1" indent="-273050" algn="l" rtl="0">
              <a:spcBef>
                <a:spcPts val="0"/>
              </a:spcBef>
              <a:spcAft>
                <a:spcPts val="0"/>
              </a:spcAft>
              <a:buClr>
                <a:schemeClr val="dk1"/>
              </a:buClr>
              <a:buSzPts val="700"/>
              <a:buFont typeface="Open Sans"/>
              <a:buChar char="○"/>
            </a:pPr>
            <a:r>
              <a:rPr lang="en-US" sz="700">
                <a:solidFill>
                  <a:schemeClr val="dk1"/>
                </a:solidFill>
                <a:latin typeface="Open Sans"/>
                <a:ea typeface="Open Sans"/>
                <a:cs typeface="Open Sans"/>
                <a:sym typeface="Open Sans"/>
              </a:rPr>
              <a:t>Change the seed to 50 in the Ksampler Node and leave everything else to default.</a:t>
            </a:r>
            <a:endParaRPr sz="700">
              <a:solidFill>
                <a:schemeClr val="dk1"/>
              </a:solidFill>
              <a:latin typeface="Open Sans"/>
              <a:ea typeface="Open Sans"/>
              <a:cs typeface="Open Sans"/>
              <a:sym typeface="Open Sans"/>
            </a:endParaRPr>
          </a:p>
          <a:p>
            <a:pPr marL="914400" lvl="1" indent="-273050" algn="l" rtl="0">
              <a:spcBef>
                <a:spcPts val="0"/>
              </a:spcBef>
              <a:spcAft>
                <a:spcPts val="0"/>
              </a:spcAft>
              <a:buClr>
                <a:schemeClr val="dk1"/>
              </a:buClr>
              <a:buSzPts val="700"/>
              <a:buFont typeface="Open Sans"/>
              <a:buChar char="○"/>
            </a:pPr>
            <a:r>
              <a:rPr lang="en-US" sz="700">
                <a:solidFill>
                  <a:schemeClr val="dk1"/>
                </a:solidFill>
                <a:latin typeface="Open Sans"/>
                <a:ea typeface="Open Sans"/>
                <a:cs typeface="Open Sans"/>
                <a:sym typeface="Open Sans"/>
              </a:rPr>
              <a:t>You can play around with different samplers and Schedulers to generate different images.</a:t>
            </a:r>
            <a:endParaRPr sz="700">
              <a:solidFill>
                <a:schemeClr val="dk1"/>
              </a:solidFill>
              <a:latin typeface="Open Sans"/>
              <a:ea typeface="Open Sans"/>
              <a:cs typeface="Open Sans"/>
              <a:sym typeface="Open Sans"/>
            </a:endParaRPr>
          </a:p>
          <a:p>
            <a:pPr marL="914400" lvl="1" indent="-273050" algn="l" rtl="0">
              <a:spcBef>
                <a:spcPts val="0"/>
              </a:spcBef>
              <a:spcAft>
                <a:spcPts val="0"/>
              </a:spcAft>
              <a:buClr>
                <a:schemeClr val="dk1"/>
              </a:buClr>
              <a:buSzPts val="700"/>
              <a:buFont typeface="Open Sans"/>
              <a:buChar char="○"/>
            </a:pPr>
            <a:r>
              <a:rPr lang="en-US" sz="700">
                <a:solidFill>
                  <a:schemeClr val="dk1"/>
                </a:solidFill>
                <a:latin typeface="Open Sans"/>
                <a:ea typeface="Open Sans"/>
                <a:cs typeface="Open Sans"/>
                <a:sym typeface="Open Sans"/>
              </a:rPr>
              <a:t>Connect the Empty Latent Image to the Ksampler</a:t>
            </a:r>
            <a:endParaRPr sz="700">
              <a:solidFill>
                <a:schemeClr val="dk1"/>
              </a:solidFill>
              <a:latin typeface="Open Sans"/>
              <a:ea typeface="Open Sans"/>
              <a:cs typeface="Open Sans"/>
              <a:sym typeface="Open Sans"/>
            </a:endParaRPr>
          </a:p>
          <a:p>
            <a:pPr marL="914400" lvl="1" indent="-273050" algn="l" rtl="0">
              <a:spcBef>
                <a:spcPts val="0"/>
              </a:spcBef>
              <a:spcAft>
                <a:spcPts val="0"/>
              </a:spcAft>
              <a:buClr>
                <a:schemeClr val="dk1"/>
              </a:buClr>
              <a:buSzPts val="700"/>
              <a:buFont typeface="Open Sans"/>
              <a:buChar char="○"/>
            </a:pPr>
            <a:r>
              <a:rPr lang="en-US" sz="700">
                <a:solidFill>
                  <a:schemeClr val="dk1"/>
                </a:solidFill>
                <a:latin typeface="Open Sans"/>
                <a:ea typeface="Open Sans"/>
                <a:cs typeface="Open Sans"/>
                <a:sym typeface="Open Sans"/>
              </a:rPr>
              <a:t>Connect the Ksampler output to VAE Decode Node</a:t>
            </a:r>
            <a:endParaRPr sz="700">
              <a:solidFill>
                <a:schemeClr val="dk1"/>
              </a:solidFill>
              <a:latin typeface="Open Sans"/>
              <a:ea typeface="Open Sans"/>
              <a:cs typeface="Open Sans"/>
              <a:sym typeface="Open Sans"/>
            </a:endParaRPr>
          </a:p>
          <a:p>
            <a:pPr marL="914400" lvl="1" indent="-273050" algn="l" rtl="0">
              <a:spcBef>
                <a:spcPts val="0"/>
              </a:spcBef>
              <a:spcAft>
                <a:spcPts val="0"/>
              </a:spcAft>
              <a:buClr>
                <a:schemeClr val="dk1"/>
              </a:buClr>
              <a:buSzPts val="700"/>
              <a:buFont typeface="Open Sans"/>
              <a:buChar char="○"/>
            </a:pPr>
            <a:r>
              <a:rPr lang="en-US" sz="700">
                <a:solidFill>
                  <a:schemeClr val="dk1"/>
                </a:solidFill>
                <a:latin typeface="Open Sans"/>
                <a:ea typeface="Open Sans"/>
                <a:cs typeface="Open Sans"/>
                <a:sym typeface="Open Sans"/>
              </a:rPr>
              <a:t>Finally add a Save Image node to save the image</a:t>
            </a:r>
            <a:endParaRPr sz="700">
              <a:latin typeface="Open Sans"/>
              <a:ea typeface="Open Sans"/>
              <a:cs typeface="Open Sans"/>
              <a:sym typeface="Open Sans"/>
            </a:endParaRPr>
          </a:p>
          <a:p>
            <a:pPr marL="914400" marR="0" lvl="0" indent="0" algn="l" rtl="0">
              <a:lnSpc>
                <a:spcPct val="100000"/>
              </a:lnSpc>
              <a:spcBef>
                <a:spcPts val="0"/>
              </a:spcBef>
              <a:spcAft>
                <a:spcPts val="0"/>
              </a:spcAft>
              <a:buNone/>
            </a:pPr>
            <a:endParaRPr sz="700">
              <a:latin typeface="Open Sans"/>
              <a:ea typeface="Open Sans"/>
              <a:cs typeface="Open Sans"/>
              <a:sym typeface="Open Sans"/>
            </a:endParaRPr>
          </a:p>
          <a:p>
            <a:pPr marL="457200" marR="0" lvl="0" indent="0" algn="l" rtl="0">
              <a:lnSpc>
                <a:spcPct val="100000"/>
              </a:lnSpc>
              <a:spcBef>
                <a:spcPts val="0"/>
              </a:spcBef>
              <a:spcAft>
                <a:spcPts val="0"/>
              </a:spcAft>
              <a:buNone/>
            </a:pPr>
            <a:endParaRPr sz="700"/>
          </a:p>
        </p:txBody>
      </p:sp>
      <p:pic>
        <p:nvPicPr>
          <p:cNvPr id="347" name="Google Shape;347;p34"/>
          <p:cNvPicPr preferRelativeResize="0"/>
          <p:nvPr/>
        </p:nvPicPr>
        <p:blipFill>
          <a:blip r:embed="rId4">
            <a:alphaModFix/>
          </a:blip>
          <a:stretch>
            <a:fillRect/>
          </a:stretch>
        </p:blipFill>
        <p:spPr>
          <a:xfrm>
            <a:off x="4064600" y="1200600"/>
            <a:ext cx="4855076" cy="2389625"/>
          </a:xfrm>
          <a:prstGeom prst="rect">
            <a:avLst/>
          </a:prstGeom>
          <a:noFill/>
          <a:ln>
            <a:noFill/>
          </a:ln>
        </p:spPr>
      </p:pic>
      <p:sp>
        <p:nvSpPr>
          <p:cNvPr id="348" name="Google Shape;348;p34"/>
          <p:cNvSpPr txBox="1"/>
          <p:nvPr/>
        </p:nvSpPr>
        <p:spPr>
          <a:xfrm>
            <a:off x="4572000" y="687125"/>
            <a:ext cx="4357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chemeClr val="dk1"/>
                </a:solidFill>
                <a:latin typeface="Open Sans"/>
                <a:ea typeface="Open Sans"/>
                <a:cs typeface="Open Sans"/>
                <a:sym typeface="Open Sans"/>
              </a:rPr>
              <a:t>Download the </a:t>
            </a:r>
            <a:r>
              <a:rPr lang="en-US" sz="1000" b="1" dirty="0" err="1">
                <a:solidFill>
                  <a:schemeClr val="dk1"/>
                </a:solidFill>
                <a:latin typeface="Open Sans"/>
                <a:ea typeface="Open Sans"/>
                <a:cs typeface="Open Sans"/>
                <a:sym typeface="Open Sans"/>
              </a:rPr>
              <a:t>Flux_Simple_WF.json</a:t>
            </a:r>
            <a:r>
              <a:rPr lang="en-US" sz="1000" b="1" dirty="0">
                <a:solidFill>
                  <a:schemeClr val="dk1"/>
                </a:solidFill>
                <a:latin typeface="Open Sans"/>
                <a:ea typeface="Open Sans"/>
                <a:cs typeface="Open Sans"/>
                <a:sym typeface="Open Sans"/>
              </a:rPr>
              <a:t> </a:t>
            </a:r>
            <a:r>
              <a:rPr lang="en-US" sz="1000" dirty="0">
                <a:solidFill>
                  <a:schemeClr val="dk1"/>
                </a:solidFill>
                <a:latin typeface="Open Sans"/>
                <a:ea typeface="Open Sans"/>
                <a:cs typeface="Open Sans"/>
                <a:sym typeface="Open Sans"/>
              </a:rPr>
              <a:t>Workflow file from </a:t>
            </a:r>
            <a:r>
              <a:rPr lang="en-US" sz="1000" u="sng" dirty="0">
                <a:solidFill>
                  <a:schemeClr val="dk2"/>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here</a:t>
            </a:r>
            <a:r>
              <a:rPr lang="en-US" sz="1000" u="sng" dirty="0">
                <a:solidFill>
                  <a:schemeClr val="dk2"/>
                </a:solidFill>
                <a:latin typeface="Open Sans"/>
                <a:ea typeface="Open Sans"/>
                <a:cs typeface="Open Sans"/>
                <a:sym typeface="Open Sans"/>
              </a:rPr>
              <a:t>.</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p:nvPr/>
        </p:nvSpPr>
        <p:spPr>
          <a:xfrm>
            <a:off x="302651" y="232675"/>
            <a:ext cx="7815900" cy="423900"/>
          </a:xfrm>
          <a:prstGeom prst="rect">
            <a:avLst/>
          </a:prstGeom>
          <a:noFill/>
          <a:ln>
            <a:noFill/>
          </a:ln>
        </p:spPr>
        <p:txBody>
          <a:bodyPr spcFirstLastPara="1" wrap="square" lIns="0" tIns="0" rIns="0" bIns="0" anchor="t" anchorCtr="0">
            <a:noAutofit/>
          </a:bodyPr>
          <a:lstStyle/>
          <a:p>
            <a:pPr marL="0" marR="0" lvl="0" indent="0" algn="l" rtl="0">
              <a:lnSpc>
                <a:spcPct val="124736"/>
              </a:lnSpc>
              <a:spcBef>
                <a:spcPts val="0"/>
              </a:spcBef>
              <a:spcAft>
                <a:spcPts val="0"/>
              </a:spcAft>
              <a:buNone/>
            </a:pPr>
            <a:r>
              <a:rPr lang="en-US" sz="2656" b="0" i="0" u="none" strike="noStrike" cap="none">
                <a:solidFill>
                  <a:srgbClr val="161613"/>
                </a:solidFill>
                <a:latin typeface="EB Garamond"/>
                <a:ea typeface="EB Garamond"/>
                <a:cs typeface="EB Garamond"/>
                <a:sym typeface="EB Garamond"/>
              </a:rPr>
              <a:t>Building a Basic Workflow from Scratch</a:t>
            </a:r>
            <a:endParaRPr sz="2656" b="0" i="0" u="none" strike="noStrike" cap="none">
              <a:solidFill>
                <a:srgbClr val="000000"/>
              </a:solidFill>
              <a:latin typeface="EB Garamond"/>
              <a:ea typeface="EB Garamond"/>
              <a:cs typeface="EB Garamond"/>
              <a:sym typeface="EB Garamond"/>
            </a:endParaRPr>
          </a:p>
        </p:txBody>
      </p:sp>
      <p:sp>
        <p:nvSpPr>
          <p:cNvPr id="354" name="Google Shape;354;p35"/>
          <p:cNvSpPr txBox="1"/>
          <p:nvPr/>
        </p:nvSpPr>
        <p:spPr>
          <a:xfrm>
            <a:off x="233350" y="656575"/>
            <a:ext cx="8349900" cy="2093400"/>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1000" dirty="0">
              <a:solidFill>
                <a:schemeClr val="dk1"/>
              </a:solidFill>
              <a:latin typeface="Open Sans"/>
              <a:ea typeface="Open Sans"/>
              <a:cs typeface="Open Sans"/>
              <a:sym typeface="Open Sans"/>
            </a:endParaRPr>
          </a:p>
          <a:p>
            <a:pPr marL="457200" lvl="0" indent="0" algn="l" rtl="0">
              <a:spcBef>
                <a:spcPts val="0"/>
              </a:spcBef>
              <a:spcAft>
                <a:spcPts val="0"/>
              </a:spcAft>
              <a:buNone/>
            </a:pPr>
            <a:endParaRPr sz="1000" dirty="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US" sz="1000" dirty="0">
                <a:solidFill>
                  <a:schemeClr val="dk1"/>
                </a:solidFill>
                <a:latin typeface="Open Sans"/>
                <a:ea typeface="Open Sans"/>
                <a:cs typeface="Open Sans"/>
                <a:sym typeface="Open Sans"/>
              </a:rPr>
              <a:t> </a:t>
            </a:r>
            <a:r>
              <a:rPr lang="en-US" sz="1000" b="1" dirty="0">
                <a:solidFill>
                  <a:schemeClr val="dk1"/>
                </a:solidFill>
                <a:latin typeface="Open Sans"/>
                <a:ea typeface="Open Sans"/>
                <a:cs typeface="Open Sans"/>
                <a:sym typeface="Open Sans"/>
              </a:rPr>
              <a:t>Negative Prompt: </a:t>
            </a:r>
            <a:r>
              <a:rPr lang="en-US" sz="1000" dirty="0">
                <a:solidFill>
                  <a:schemeClr val="dk1"/>
                </a:solidFill>
                <a:latin typeface="Open Sans"/>
                <a:ea typeface="Open Sans"/>
                <a:cs typeface="Open Sans"/>
                <a:sym typeface="Open Sans"/>
              </a:rPr>
              <a:t>Create a negative prompt node (Red color) to connect to the </a:t>
            </a:r>
            <a:r>
              <a:rPr lang="en-US" sz="1000" dirty="0" err="1">
                <a:solidFill>
                  <a:schemeClr val="dk1"/>
                </a:solidFill>
                <a:latin typeface="Open Sans"/>
                <a:ea typeface="Open Sans"/>
                <a:cs typeface="Open Sans"/>
                <a:sym typeface="Open Sans"/>
              </a:rPr>
              <a:t>Ksampler</a:t>
            </a:r>
            <a:r>
              <a:rPr lang="en-US" sz="1000" dirty="0">
                <a:solidFill>
                  <a:schemeClr val="dk1"/>
                </a:solidFill>
                <a:latin typeface="Open Sans"/>
                <a:ea typeface="Open Sans"/>
                <a:cs typeface="Open Sans"/>
                <a:sym typeface="Open Sans"/>
              </a:rPr>
              <a:t> and the Load Checkpoint node. Since we’re not using Negative Prompt here, you can collapse the node.</a:t>
            </a:r>
            <a:endParaRPr sz="1000" dirty="0">
              <a:solidFill>
                <a:schemeClr val="dk1"/>
              </a:solidFill>
              <a:latin typeface="Open Sans"/>
              <a:ea typeface="Open Sans"/>
              <a:cs typeface="Open Sans"/>
              <a:sym typeface="Open Sans"/>
            </a:endParaRPr>
          </a:p>
          <a:p>
            <a:pPr marL="457200" lvl="0" indent="0" algn="l" rtl="0">
              <a:spcBef>
                <a:spcPts val="0"/>
              </a:spcBef>
              <a:spcAft>
                <a:spcPts val="0"/>
              </a:spcAft>
              <a:buNone/>
            </a:pPr>
            <a:endParaRPr sz="1000" dirty="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US" sz="1000" b="1" dirty="0">
                <a:solidFill>
                  <a:schemeClr val="dk1"/>
                </a:solidFill>
                <a:latin typeface="Open Sans"/>
                <a:ea typeface="Open Sans"/>
                <a:cs typeface="Open Sans"/>
                <a:sym typeface="Open Sans"/>
              </a:rPr>
              <a:t>Image Generation</a:t>
            </a:r>
            <a:r>
              <a:rPr lang="en-US" sz="1000" dirty="0">
                <a:solidFill>
                  <a:schemeClr val="dk1"/>
                </a:solidFill>
                <a:latin typeface="Open Sans"/>
                <a:ea typeface="Open Sans"/>
                <a:cs typeface="Open Sans"/>
                <a:sym typeface="Open Sans"/>
              </a:rPr>
              <a:t>: Enter your prompt in your Positive Prompt node and queue prompt.</a:t>
            </a:r>
            <a:br>
              <a:rPr lang="en-US" sz="1000" dirty="0">
                <a:solidFill>
                  <a:schemeClr val="dk1"/>
                </a:solidFill>
                <a:latin typeface="Open Sans"/>
                <a:ea typeface="Open Sans"/>
                <a:cs typeface="Open Sans"/>
                <a:sym typeface="Open Sans"/>
              </a:rPr>
            </a:br>
            <a:r>
              <a:rPr lang="en-US" sz="1000" dirty="0">
                <a:solidFill>
                  <a:schemeClr val="dk1"/>
                </a:solidFill>
                <a:latin typeface="Open Sans"/>
                <a:ea typeface="Open Sans"/>
                <a:cs typeface="Open Sans"/>
                <a:sym typeface="Open Sans"/>
              </a:rPr>
              <a:t>“A robot cat made of celestial elements with a background of intricate </a:t>
            </a:r>
            <a:r>
              <a:rPr lang="en-US" sz="1000" dirty="0" err="1">
                <a:solidFill>
                  <a:schemeClr val="dk1"/>
                </a:solidFill>
                <a:latin typeface="Open Sans"/>
                <a:ea typeface="Open Sans"/>
                <a:cs typeface="Open Sans"/>
                <a:sym typeface="Open Sans"/>
              </a:rPr>
              <a:t>machinary</a:t>
            </a:r>
            <a:r>
              <a:rPr lang="en-US" sz="1000" dirty="0">
                <a:solidFill>
                  <a:schemeClr val="dk1"/>
                </a:solidFill>
                <a:latin typeface="Open Sans"/>
                <a:ea typeface="Open Sans"/>
                <a:cs typeface="Open Sans"/>
                <a:sym typeface="Open Sans"/>
              </a:rPr>
              <a:t> and steam pipes.”</a:t>
            </a:r>
            <a:br>
              <a:rPr lang="en-US" sz="1000" dirty="0">
                <a:solidFill>
                  <a:schemeClr val="dk1"/>
                </a:solidFill>
                <a:latin typeface="Open Sans"/>
                <a:ea typeface="Open Sans"/>
                <a:cs typeface="Open Sans"/>
                <a:sym typeface="Open Sans"/>
              </a:rPr>
            </a:br>
            <a:br>
              <a:rPr lang="en-US" sz="1000" dirty="0">
                <a:solidFill>
                  <a:schemeClr val="dk1"/>
                </a:solidFill>
                <a:latin typeface="Open Sans"/>
                <a:ea typeface="Open Sans"/>
                <a:cs typeface="Open Sans"/>
                <a:sym typeface="Open Sans"/>
              </a:rPr>
            </a:br>
            <a:r>
              <a:rPr lang="en-US" sz="1000" dirty="0">
                <a:solidFill>
                  <a:schemeClr val="dk1"/>
                </a:solidFill>
                <a:latin typeface="Open Sans"/>
                <a:ea typeface="Open Sans"/>
                <a:cs typeface="Open Sans"/>
                <a:sym typeface="Open Sans"/>
              </a:rPr>
              <a:t>First image may take time, but subsequent generations are faster. This 512 x 512 Image took 28.5 minutes to generate</a:t>
            </a:r>
            <a:endParaRPr sz="10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0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000" dirty="0">
                <a:solidFill>
                  <a:schemeClr val="dk1"/>
                </a:solidFill>
                <a:latin typeface="Open Sans"/>
                <a:ea typeface="Open Sans"/>
                <a:cs typeface="Open Sans"/>
                <a:sym typeface="Open Sans"/>
              </a:rPr>
              <a:t>Download the </a:t>
            </a:r>
            <a:r>
              <a:rPr lang="en-US" sz="1000" b="1" dirty="0" err="1">
                <a:solidFill>
                  <a:schemeClr val="dk1"/>
                </a:solidFill>
                <a:latin typeface="Open Sans"/>
                <a:ea typeface="Open Sans"/>
                <a:cs typeface="Open Sans"/>
                <a:sym typeface="Open Sans"/>
              </a:rPr>
              <a:t>Flux_Simple_WF.json</a:t>
            </a:r>
            <a:r>
              <a:rPr lang="en-US" sz="1000" b="1" dirty="0">
                <a:solidFill>
                  <a:schemeClr val="dk1"/>
                </a:solidFill>
                <a:latin typeface="Open Sans"/>
                <a:ea typeface="Open Sans"/>
                <a:cs typeface="Open Sans"/>
                <a:sym typeface="Open Sans"/>
              </a:rPr>
              <a:t> </a:t>
            </a:r>
            <a:r>
              <a:rPr lang="en-US" sz="1000" dirty="0">
                <a:solidFill>
                  <a:schemeClr val="dk1"/>
                </a:solidFill>
                <a:latin typeface="Open Sans"/>
                <a:ea typeface="Open Sans"/>
                <a:cs typeface="Open Sans"/>
                <a:sym typeface="Open Sans"/>
              </a:rPr>
              <a:t>Workflow file from </a:t>
            </a:r>
            <a:r>
              <a:rPr lang="en-US" sz="1000" u="sng" dirty="0">
                <a:solidFill>
                  <a:schemeClr val="dk2"/>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here</a:t>
            </a:r>
            <a:r>
              <a:rPr lang="en-US" sz="1000" u="sng" dirty="0">
                <a:solidFill>
                  <a:schemeClr val="dk2"/>
                </a:solidFill>
                <a:latin typeface="Open Sans"/>
                <a:ea typeface="Open Sans"/>
                <a:cs typeface="Open Sans"/>
                <a:sym typeface="Open Sans"/>
              </a:rPr>
              <a:t>.</a:t>
            </a:r>
            <a:endParaRPr sz="1000" dirty="0">
              <a:solidFill>
                <a:schemeClr val="dk2"/>
              </a:solidFill>
              <a:latin typeface="Open Sans"/>
              <a:ea typeface="Open Sans"/>
              <a:cs typeface="Open Sans"/>
              <a:sym typeface="Open Sans"/>
            </a:endParaRPr>
          </a:p>
          <a:p>
            <a:pPr marL="0" lvl="0" indent="0" algn="l" rtl="0">
              <a:spcBef>
                <a:spcPts val="0"/>
              </a:spcBef>
              <a:spcAft>
                <a:spcPts val="0"/>
              </a:spcAft>
              <a:buNone/>
            </a:pPr>
            <a:endParaRPr sz="1000" dirty="0">
              <a:solidFill>
                <a:schemeClr val="dk1"/>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1000" dirty="0"/>
          </a:p>
        </p:txBody>
      </p:sp>
      <p:pic>
        <p:nvPicPr>
          <p:cNvPr id="355" name="Google Shape;355;p35"/>
          <p:cNvPicPr preferRelativeResize="0"/>
          <p:nvPr/>
        </p:nvPicPr>
        <p:blipFill>
          <a:blip r:embed="rId4">
            <a:alphaModFix/>
          </a:blip>
          <a:stretch>
            <a:fillRect/>
          </a:stretch>
        </p:blipFill>
        <p:spPr>
          <a:xfrm>
            <a:off x="5740900" y="2571750"/>
            <a:ext cx="2194851" cy="2194851"/>
          </a:xfrm>
          <a:prstGeom prst="rect">
            <a:avLst/>
          </a:prstGeom>
          <a:noFill/>
          <a:ln>
            <a:noFill/>
          </a:ln>
        </p:spPr>
      </p:pic>
      <p:pic>
        <p:nvPicPr>
          <p:cNvPr id="356" name="Google Shape;356;p35"/>
          <p:cNvPicPr preferRelativeResize="0"/>
          <p:nvPr/>
        </p:nvPicPr>
        <p:blipFill>
          <a:blip r:embed="rId5">
            <a:alphaModFix/>
          </a:blip>
          <a:stretch>
            <a:fillRect/>
          </a:stretch>
        </p:blipFill>
        <p:spPr>
          <a:xfrm>
            <a:off x="601050" y="2571750"/>
            <a:ext cx="4343050" cy="219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6"/>
          <p:cNvSpPr/>
          <p:nvPr/>
        </p:nvSpPr>
        <p:spPr>
          <a:xfrm>
            <a:off x="302651" y="232675"/>
            <a:ext cx="7815900" cy="423900"/>
          </a:xfrm>
          <a:prstGeom prst="rect">
            <a:avLst/>
          </a:prstGeom>
          <a:noFill/>
          <a:ln>
            <a:noFill/>
          </a:ln>
        </p:spPr>
        <p:txBody>
          <a:bodyPr spcFirstLastPara="1" wrap="square" lIns="0" tIns="0" rIns="0" bIns="0" anchor="t" anchorCtr="0">
            <a:noAutofit/>
          </a:bodyPr>
          <a:lstStyle/>
          <a:p>
            <a:pPr marL="0" marR="0" lvl="0" indent="0" algn="l" rtl="0">
              <a:lnSpc>
                <a:spcPct val="124736"/>
              </a:lnSpc>
              <a:spcBef>
                <a:spcPts val="0"/>
              </a:spcBef>
              <a:spcAft>
                <a:spcPts val="0"/>
              </a:spcAft>
              <a:buNone/>
            </a:pPr>
            <a:r>
              <a:rPr lang="en-US" sz="2656" b="0" i="0" u="none" strike="noStrike" cap="none">
                <a:solidFill>
                  <a:srgbClr val="161613"/>
                </a:solidFill>
                <a:latin typeface="EB Garamond"/>
                <a:ea typeface="EB Garamond"/>
                <a:cs typeface="EB Garamond"/>
                <a:sym typeface="EB Garamond"/>
              </a:rPr>
              <a:t>Building a Basic Workflow from Scratch</a:t>
            </a:r>
            <a:endParaRPr sz="2656" b="0" i="0" u="none" strike="noStrike" cap="none">
              <a:solidFill>
                <a:srgbClr val="000000"/>
              </a:solidFill>
              <a:latin typeface="EB Garamond"/>
              <a:ea typeface="EB Garamond"/>
              <a:cs typeface="EB Garamond"/>
              <a:sym typeface="EB Garamond"/>
            </a:endParaRPr>
          </a:p>
        </p:txBody>
      </p:sp>
      <p:sp>
        <p:nvSpPr>
          <p:cNvPr id="362" name="Google Shape;362;p36"/>
          <p:cNvSpPr txBox="1"/>
          <p:nvPr/>
        </p:nvSpPr>
        <p:spPr>
          <a:xfrm>
            <a:off x="233350" y="656575"/>
            <a:ext cx="4488300" cy="1169700"/>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1000">
              <a:solidFill>
                <a:schemeClr val="dk1"/>
              </a:solidFill>
              <a:latin typeface="Open Sans"/>
              <a:ea typeface="Open Sans"/>
              <a:cs typeface="Open Sans"/>
              <a:sym typeface="Open Sans"/>
            </a:endParaRPr>
          </a:p>
          <a:p>
            <a:pPr marL="457200" lvl="0" indent="0" algn="l" rtl="0">
              <a:spcBef>
                <a:spcPts val="0"/>
              </a:spcBef>
              <a:spcAft>
                <a:spcPts val="0"/>
              </a:spcAft>
              <a:buNone/>
            </a:pP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US" sz="1000">
                <a:solidFill>
                  <a:schemeClr val="dk1"/>
                </a:solidFill>
                <a:latin typeface="Open Sans"/>
                <a:ea typeface="Open Sans"/>
                <a:cs typeface="Open Sans"/>
                <a:sym typeface="Open Sans"/>
              </a:rPr>
              <a:t> Prompt: “A robot dog made of wood and leaves with a background of intricate machinary and steam pipes.”</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Comment: This 512 x 512 Image took 27.1 minutes to generate.</a:t>
            </a:r>
            <a:endParaRPr sz="1000">
              <a:solidFill>
                <a:schemeClr val="dk2"/>
              </a:solidFill>
              <a:latin typeface="Open Sans"/>
              <a:ea typeface="Open Sans"/>
              <a:cs typeface="Open Sans"/>
              <a:sym typeface="Open Sans"/>
            </a:endParaRPr>
          </a:p>
          <a:p>
            <a:pPr marL="0" lvl="0" indent="0" algn="l" rtl="0">
              <a:spcBef>
                <a:spcPts val="0"/>
              </a:spcBef>
              <a:spcAft>
                <a:spcPts val="0"/>
              </a:spcAft>
              <a:buNone/>
            </a:pPr>
            <a:endParaRPr sz="1000">
              <a:solidFill>
                <a:schemeClr val="dk1"/>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1000"/>
          </a:p>
        </p:txBody>
      </p:sp>
      <p:sp>
        <p:nvSpPr>
          <p:cNvPr id="363" name="Google Shape;363;p36"/>
          <p:cNvSpPr txBox="1"/>
          <p:nvPr/>
        </p:nvSpPr>
        <p:spPr>
          <a:xfrm>
            <a:off x="3072000" y="23233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6"/>
          <p:cNvSpPr txBox="1"/>
          <p:nvPr/>
        </p:nvSpPr>
        <p:spPr>
          <a:xfrm>
            <a:off x="3798750" y="3476875"/>
            <a:ext cx="4488300" cy="1169700"/>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1000">
              <a:solidFill>
                <a:schemeClr val="dk1"/>
              </a:solidFill>
              <a:latin typeface="Open Sans"/>
              <a:ea typeface="Open Sans"/>
              <a:cs typeface="Open Sans"/>
              <a:sym typeface="Open Sans"/>
            </a:endParaRPr>
          </a:p>
          <a:p>
            <a:pPr marL="457200" lvl="0" indent="0" algn="l" rtl="0">
              <a:spcBef>
                <a:spcPts val="0"/>
              </a:spcBef>
              <a:spcAft>
                <a:spcPts val="0"/>
              </a:spcAft>
              <a:buNone/>
            </a:pP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US" sz="1000">
                <a:solidFill>
                  <a:schemeClr val="dk1"/>
                </a:solidFill>
                <a:latin typeface="Open Sans"/>
                <a:ea typeface="Open Sans"/>
                <a:cs typeface="Open Sans"/>
                <a:sym typeface="Open Sans"/>
              </a:rPr>
              <a:t> Prompt: “A hyper-realistic charcoal drawing of Mona Lisa looking at an iPhone, on paper, deep blacks and expressive lines.”</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Comment: This 512 x 512 Image took 25.8 minutes to generate.</a:t>
            </a:r>
            <a:endParaRPr sz="1000">
              <a:solidFill>
                <a:schemeClr val="dk2"/>
              </a:solidFill>
              <a:latin typeface="Open Sans"/>
              <a:ea typeface="Open Sans"/>
              <a:cs typeface="Open Sans"/>
              <a:sym typeface="Open Sans"/>
            </a:endParaRPr>
          </a:p>
          <a:p>
            <a:pPr marL="0" lvl="0" indent="0" algn="l" rtl="0">
              <a:spcBef>
                <a:spcPts val="0"/>
              </a:spcBef>
              <a:spcAft>
                <a:spcPts val="0"/>
              </a:spcAft>
              <a:buNone/>
            </a:pPr>
            <a:endParaRPr sz="1000">
              <a:solidFill>
                <a:schemeClr val="dk1"/>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1000"/>
          </a:p>
        </p:txBody>
      </p:sp>
      <p:pic>
        <p:nvPicPr>
          <p:cNvPr id="365" name="Google Shape;365;p36"/>
          <p:cNvPicPr preferRelativeResize="0"/>
          <p:nvPr/>
        </p:nvPicPr>
        <p:blipFill>
          <a:blip r:embed="rId3">
            <a:alphaModFix/>
          </a:blip>
          <a:stretch>
            <a:fillRect/>
          </a:stretch>
        </p:blipFill>
        <p:spPr>
          <a:xfrm>
            <a:off x="520925" y="2042775"/>
            <a:ext cx="2767200" cy="2767200"/>
          </a:xfrm>
          <a:prstGeom prst="rect">
            <a:avLst/>
          </a:prstGeom>
          <a:noFill/>
          <a:ln>
            <a:noFill/>
          </a:ln>
        </p:spPr>
      </p:pic>
      <p:pic>
        <p:nvPicPr>
          <p:cNvPr id="366" name="Google Shape;366;p36"/>
          <p:cNvPicPr preferRelativeResize="0"/>
          <p:nvPr/>
        </p:nvPicPr>
        <p:blipFill>
          <a:blip r:embed="rId4">
            <a:alphaModFix/>
          </a:blip>
          <a:stretch>
            <a:fillRect/>
          </a:stretch>
        </p:blipFill>
        <p:spPr>
          <a:xfrm>
            <a:off x="5887900" y="584650"/>
            <a:ext cx="2515500" cy="251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595959"/>
        </a:solidFill>
        <a:effectLst/>
      </p:bgPr>
    </p:bg>
    <p:spTree>
      <p:nvGrpSpPr>
        <p:cNvPr id="1" name="Shape 371"/>
        <p:cNvGrpSpPr/>
        <p:nvPr/>
      </p:nvGrpSpPr>
      <p:grpSpPr>
        <a:xfrm>
          <a:off x="0" y="0"/>
          <a:ext cx="0" cy="0"/>
          <a:chOff x="0" y="0"/>
          <a:chExt cx="0" cy="0"/>
        </a:xfrm>
      </p:grpSpPr>
      <p:sp>
        <p:nvSpPr>
          <p:cNvPr id="372" name="Google Shape;372;p37"/>
          <p:cNvSpPr/>
          <p:nvPr/>
        </p:nvSpPr>
        <p:spPr>
          <a:xfrm>
            <a:off x="0" y="0"/>
            <a:ext cx="9144000" cy="5143500"/>
          </a:xfrm>
          <a:custGeom>
            <a:avLst/>
            <a:gdLst/>
            <a:ahLst/>
            <a:cxnLst/>
            <a:rect l="l" t="t" r="r" b="b"/>
            <a:pathLst>
              <a:path w="13639800" h="10287000" extrusionOk="0">
                <a:moveTo>
                  <a:pt x="13639798" y="10286999"/>
                </a:moveTo>
                <a:lnTo>
                  <a:pt x="0" y="10286999"/>
                </a:lnTo>
                <a:lnTo>
                  <a:pt x="0" y="0"/>
                </a:lnTo>
                <a:lnTo>
                  <a:pt x="13639798" y="0"/>
                </a:lnTo>
                <a:lnTo>
                  <a:pt x="13639798" y="10286999"/>
                </a:lnTo>
                <a:close/>
              </a:path>
            </a:pathLst>
          </a:custGeom>
          <a:solidFill>
            <a:srgbClr val="4A190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pic>
        <p:nvPicPr>
          <p:cNvPr id="373" name="Google Shape;373;p37" descr="A wooden sculpture of a tiger&#10;&#10;Description automatically generated"/>
          <p:cNvPicPr preferRelativeResize="0"/>
          <p:nvPr/>
        </p:nvPicPr>
        <p:blipFill rotWithShape="1">
          <a:blip r:embed="rId3">
            <a:alphaModFix/>
          </a:blip>
          <a:srcRect/>
          <a:stretch/>
        </p:blipFill>
        <p:spPr>
          <a:xfrm>
            <a:off x="677847" y="221605"/>
            <a:ext cx="7940557" cy="4450202"/>
          </a:xfrm>
          <a:prstGeom prst="rect">
            <a:avLst/>
          </a:prstGeom>
          <a:noFill/>
          <a:ln>
            <a:noFill/>
          </a:ln>
        </p:spPr>
      </p:pic>
      <p:sp>
        <p:nvSpPr>
          <p:cNvPr id="374" name="Google Shape;374;p37"/>
          <p:cNvSpPr txBox="1"/>
          <p:nvPr/>
        </p:nvSpPr>
        <p:spPr>
          <a:xfrm>
            <a:off x="7074728" y="3116216"/>
            <a:ext cx="2434427" cy="782265"/>
          </a:xfrm>
          <a:prstGeom prst="rect">
            <a:avLst/>
          </a:prstGeom>
          <a:noFill/>
          <a:ln>
            <a:noFill/>
          </a:ln>
        </p:spPr>
        <p:txBody>
          <a:bodyPr spcFirstLastPara="1" wrap="square" lIns="0" tIns="234950" rIns="0" bIns="0" anchor="t" anchorCtr="0">
            <a:spAutoFit/>
          </a:bodyPr>
          <a:lstStyle/>
          <a:p>
            <a:pPr marL="12700" marR="0" lvl="0" indent="0" algn="l" rtl="0">
              <a:lnSpc>
                <a:spcPct val="114324"/>
              </a:lnSpc>
              <a:spcBef>
                <a:spcPts val="0"/>
              </a:spcBef>
              <a:spcAft>
                <a:spcPts val="0"/>
              </a:spcAft>
              <a:buClr>
                <a:srgbClr val="000000"/>
              </a:buClr>
              <a:buSzPts val="3700"/>
              <a:buFont typeface="Arial"/>
              <a:buNone/>
            </a:pPr>
            <a:r>
              <a:rPr lang="en-US" sz="3700" b="0" i="0" u="none" strike="noStrike" cap="none">
                <a:solidFill>
                  <a:schemeClr val="lt1"/>
                </a:solidFill>
                <a:latin typeface="Garamond"/>
                <a:ea typeface="Garamond"/>
                <a:cs typeface="Garamond"/>
                <a:sym typeface="Garamond"/>
              </a:rPr>
              <a:t>Q&amp;A</a:t>
            </a:r>
            <a:endParaRPr sz="700" b="0" i="0" u="none" strike="noStrike" cap="none">
              <a:solidFill>
                <a:srgbClr val="000000"/>
              </a:solidFill>
              <a:latin typeface="Arial"/>
              <a:ea typeface="Arial"/>
              <a:cs typeface="Arial"/>
              <a:sym typeface="Arial"/>
            </a:endParaRPr>
          </a:p>
        </p:txBody>
      </p:sp>
      <p:grpSp>
        <p:nvGrpSpPr>
          <p:cNvPr id="375" name="Google Shape;375;p37"/>
          <p:cNvGrpSpPr/>
          <p:nvPr/>
        </p:nvGrpSpPr>
        <p:grpSpPr>
          <a:xfrm>
            <a:off x="1538489" y="4927829"/>
            <a:ext cx="3248940" cy="212185"/>
            <a:chOff x="8763000" y="-419100"/>
            <a:chExt cx="8534400" cy="419100"/>
          </a:xfrm>
        </p:grpSpPr>
        <p:sp>
          <p:nvSpPr>
            <p:cNvPr id="376" name="Google Shape;376;p37"/>
            <p:cNvSpPr/>
            <p:nvPr/>
          </p:nvSpPr>
          <p:spPr>
            <a:xfrm>
              <a:off x="8763000" y="-419100"/>
              <a:ext cx="2133600" cy="419100"/>
            </a:xfrm>
            <a:prstGeom prst="rect">
              <a:avLst/>
            </a:prstGeom>
            <a:solidFill>
              <a:srgbClr val="F2A30E"/>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2"/>
                </a:solidFill>
                <a:latin typeface="Arial"/>
                <a:ea typeface="Arial"/>
                <a:cs typeface="Arial"/>
                <a:sym typeface="Arial"/>
              </a:endParaRPr>
            </a:p>
          </p:txBody>
        </p:sp>
        <p:sp>
          <p:nvSpPr>
            <p:cNvPr id="377" name="Google Shape;377;p37"/>
            <p:cNvSpPr/>
            <p:nvPr/>
          </p:nvSpPr>
          <p:spPr>
            <a:xfrm>
              <a:off x="10896600" y="-419100"/>
              <a:ext cx="2133600" cy="419100"/>
            </a:xfrm>
            <a:prstGeom prst="rect">
              <a:avLst/>
            </a:prstGeom>
            <a:solidFill>
              <a:srgbClr val="D54B0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accent6"/>
                </a:solidFill>
                <a:highlight>
                  <a:srgbClr val="FF3A23"/>
                </a:highlight>
                <a:latin typeface="Arial"/>
                <a:ea typeface="Arial"/>
                <a:cs typeface="Arial"/>
                <a:sym typeface="Arial"/>
              </a:endParaRPr>
            </a:p>
          </p:txBody>
        </p:sp>
        <p:sp>
          <p:nvSpPr>
            <p:cNvPr id="378" name="Google Shape;378;p37"/>
            <p:cNvSpPr/>
            <p:nvPr/>
          </p:nvSpPr>
          <p:spPr>
            <a:xfrm>
              <a:off x="13030200" y="-419100"/>
              <a:ext cx="2133600" cy="419100"/>
            </a:xfrm>
            <a:prstGeom prst="rect">
              <a:avLst/>
            </a:prstGeom>
            <a:solidFill>
              <a:srgbClr val="17B5BA"/>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379" name="Google Shape;379;p37"/>
            <p:cNvSpPr/>
            <p:nvPr/>
          </p:nvSpPr>
          <p:spPr>
            <a:xfrm>
              <a:off x="15163800" y="-419100"/>
              <a:ext cx="2133600" cy="419100"/>
            </a:xfrm>
            <a:prstGeom prst="rect">
              <a:avLst/>
            </a:prstGeom>
            <a:solidFill>
              <a:srgbClr val="017D95"/>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pic>
        <p:nvPicPr>
          <p:cNvPr id="380" name="Google Shape;380;p37"/>
          <p:cNvPicPr preferRelativeResize="0"/>
          <p:nvPr/>
        </p:nvPicPr>
        <p:blipFill rotWithShape="1">
          <a:blip r:embed="rId4">
            <a:alphaModFix/>
          </a:blip>
          <a:srcRect/>
          <a:stretch/>
        </p:blipFill>
        <p:spPr>
          <a:xfrm>
            <a:off x="525596" y="-425017"/>
            <a:ext cx="3287728" cy="21918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5"/>
                                        </p:tgtEl>
                                        <p:attrNameLst>
                                          <p:attrName>style.visibility</p:attrName>
                                        </p:attrNameLst>
                                      </p:cBhvr>
                                      <p:to>
                                        <p:strVal val="visible"/>
                                      </p:to>
                                    </p:set>
                                    <p:animEffect transition="in" filter="fade">
                                      <p:cBhvr>
                                        <p:cTn id="11" dur="5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grpSp>
        <p:nvGrpSpPr>
          <p:cNvPr id="120" name="Google Shape;120;p17"/>
          <p:cNvGrpSpPr/>
          <p:nvPr/>
        </p:nvGrpSpPr>
        <p:grpSpPr>
          <a:xfrm>
            <a:off x="4554553" y="11442"/>
            <a:ext cx="4322759" cy="1715826"/>
            <a:chOff x="7966103" y="22885"/>
            <a:chExt cx="8645519" cy="3431652"/>
          </a:xfrm>
        </p:grpSpPr>
        <p:pic>
          <p:nvPicPr>
            <p:cNvPr id="121" name="Google Shape;121;p17"/>
            <p:cNvPicPr preferRelativeResize="0"/>
            <p:nvPr/>
          </p:nvPicPr>
          <p:blipFill rotWithShape="1">
            <a:blip r:embed="rId3">
              <a:alphaModFix/>
            </a:blip>
            <a:srcRect l="4754" t="9495" r="12718" b="7976"/>
            <a:stretch/>
          </p:blipFill>
          <p:spPr>
            <a:xfrm>
              <a:off x="7966103" y="22885"/>
              <a:ext cx="3431652" cy="3431652"/>
            </a:xfrm>
            <a:prstGeom prst="rect">
              <a:avLst/>
            </a:prstGeom>
            <a:noFill/>
            <a:ln>
              <a:noFill/>
            </a:ln>
          </p:spPr>
        </p:pic>
        <p:sp>
          <p:nvSpPr>
            <p:cNvPr id="122" name="Google Shape;122;p17"/>
            <p:cNvSpPr txBox="1"/>
            <p:nvPr/>
          </p:nvSpPr>
          <p:spPr>
            <a:xfrm>
              <a:off x="11952622" y="487797"/>
              <a:ext cx="4659000" cy="2668200"/>
            </a:xfrm>
            <a:prstGeom prst="rect">
              <a:avLst/>
            </a:prstGeom>
            <a:noFill/>
            <a:ln>
              <a:noFill/>
            </a:ln>
          </p:spPr>
          <p:txBody>
            <a:bodyPr spcFirstLastPara="1" wrap="square" lIns="0" tIns="6350" rIns="0" bIns="0" anchor="ctr" anchorCtr="0">
              <a:spAutoFit/>
            </a:bodyPr>
            <a:lstStyle/>
            <a:p>
              <a:pPr marL="0" marR="0" lvl="0" indent="0" algn="l" rtl="0">
                <a:lnSpc>
                  <a:spcPct val="110833"/>
                </a:lnSpc>
                <a:spcBef>
                  <a:spcPts val="0"/>
                </a:spcBef>
                <a:spcAft>
                  <a:spcPts val="0"/>
                </a:spcAft>
                <a:buClr>
                  <a:srgbClr val="000000"/>
                </a:buClr>
                <a:buSzPts val="2000"/>
                <a:buFont typeface="Arial"/>
                <a:buNone/>
              </a:pPr>
              <a:r>
                <a:rPr lang="en-US" sz="2000" b="0" i="0" u="none" strike="noStrike" cap="none">
                  <a:solidFill>
                    <a:srgbClr val="78290F"/>
                  </a:solidFill>
                  <a:latin typeface="EB Garamond"/>
                  <a:ea typeface="EB Garamond"/>
                  <a:cs typeface="EB Garamond"/>
                  <a:sym typeface="EB Garamond"/>
                </a:rPr>
                <a:t>Flux AI</a:t>
              </a:r>
              <a:endParaRPr sz="2000" b="0" i="0" u="none" strike="noStrike" cap="none">
                <a:solidFill>
                  <a:srgbClr val="78290F"/>
                </a:solidFill>
                <a:latin typeface="EB Garamond"/>
                <a:ea typeface="EB Garamond"/>
                <a:cs typeface="EB Garamond"/>
                <a:sym typeface="EB Garamond"/>
              </a:endParaRPr>
            </a:p>
            <a:p>
              <a:pPr marL="0" marR="0" lvl="0" indent="0" algn="l" rtl="0">
                <a:lnSpc>
                  <a:spcPct val="110833"/>
                </a:lnSpc>
                <a:spcBef>
                  <a:spcPts val="0"/>
                </a:spcBef>
                <a:spcAft>
                  <a:spcPts val="0"/>
                </a:spcAft>
                <a:buClr>
                  <a:srgbClr val="000000"/>
                </a:buClr>
                <a:buSzPts val="700"/>
                <a:buFont typeface="Arial"/>
                <a:buNone/>
              </a:pPr>
              <a:endParaRPr sz="700" b="0" i="0" u="none" strike="noStrike" cap="none">
                <a:solidFill>
                  <a:schemeClr val="dk2"/>
                </a:solidFill>
                <a:latin typeface="Helvetica Neue"/>
                <a:ea typeface="Helvetica Neue"/>
                <a:cs typeface="Helvetica Neue"/>
                <a:sym typeface="Helvetica Neue"/>
              </a:endParaRPr>
            </a:p>
            <a:p>
              <a:pPr marL="0" marR="0" lvl="0" indent="0" algn="l" rtl="0">
                <a:lnSpc>
                  <a:spcPct val="110833"/>
                </a:lnSpc>
                <a:spcBef>
                  <a:spcPts val="0"/>
                </a:spcBef>
                <a:spcAft>
                  <a:spcPts val="0"/>
                </a:spcAft>
                <a:buClr>
                  <a:schemeClr val="dk1"/>
                </a:buClr>
                <a:buSzPts val="1100"/>
                <a:buFont typeface="Arial"/>
                <a:buNone/>
              </a:pPr>
              <a:r>
                <a:rPr lang="en-US" sz="1000" b="0" i="0" u="none" strike="noStrike" cap="none">
                  <a:solidFill>
                    <a:schemeClr val="dk2"/>
                  </a:solidFill>
                  <a:latin typeface="Helvetica Neue"/>
                  <a:ea typeface="Helvetica Neue"/>
                  <a:cs typeface="Helvetica Neue"/>
                  <a:sym typeface="Helvetica Neue"/>
                </a:rPr>
                <a:t>FLUX AI leverages deep learning algorithms to understand prompts (input text) and generate corresponding</a:t>
              </a:r>
              <a:endParaRPr sz="1000" b="0" i="0" u="none" strike="noStrike" cap="none">
                <a:solidFill>
                  <a:schemeClr val="dk2"/>
                </a:solidFill>
                <a:latin typeface="Helvetica Neue"/>
                <a:ea typeface="Helvetica Neue"/>
                <a:cs typeface="Helvetica Neue"/>
                <a:sym typeface="Helvetica Neue"/>
              </a:endParaRPr>
            </a:p>
            <a:p>
              <a:pPr marL="0" marR="0" lvl="0" indent="0" algn="l" rtl="0">
                <a:lnSpc>
                  <a:spcPct val="110833"/>
                </a:lnSpc>
                <a:spcBef>
                  <a:spcPts val="0"/>
                </a:spcBef>
                <a:spcAft>
                  <a:spcPts val="0"/>
                </a:spcAft>
                <a:buClr>
                  <a:srgbClr val="000000"/>
                </a:buClr>
                <a:buSzPts val="1100"/>
                <a:buFont typeface="Arial"/>
                <a:buNone/>
              </a:pPr>
              <a:r>
                <a:rPr lang="en-US" sz="1000" b="0" i="0" u="none" strike="noStrike" cap="none">
                  <a:solidFill>
                    <a:schemeClr val="dk2"/>
                  </a:solidFill>
                  <a:latin typeface="Helvetica Neue"/>
                  <a:ea typeface="Helvetica Neue"/>
                  <a:cs typeface="Helvetica Neue"/>
                  <a:sym typeface="Helvetica Neue"/>
                </a:rPr>
                <a:t>visuals.</a:t>
              </a:r>
              <a:endParaRPr sz="1000" b="0" i="0" u="none" strike="noStrike" cap="none">
                <a:solidFill>
                  <a:schemeClr val="dk2"/>
                </a:solidFill>
                <a:latin typeface="Helvetica Neue"/>
                <a:ea typeface="Helvetica Neue"/>
                <a:cs typeface="Helvetica Neue"/>
                <a:sym typeface="Helvetica Neue"/>
              </a:endParaRPr>
            </a:p>
            <a:p>
              <a:pPr marL="0" marR="0" lvl="0" indent="0" algn="l" rtl="0">
                <a:lnSpc>
                  <a:spcPct val="110833"/>
                </a:lnSpc>
                <a:spcBef>
                  <a:spcPts val="0"/>
                </a:spcBef>
                <a:spcAft>
                  <a:spcPts val="0"/>
                </a:spcAft>
                <a:buClr>
                  <a:srgbClr val="000000"/>
                </a:buClr>
                <a:buSzPts val="1200"/>
                <a:buFont typeface="Arial"/>
                <a:buNone/>
              </a:pPr>
              <a:endParaRPr sz="1200" b="0" i="0" u="none" strike="noStrike" cap="none">
                <a:solidFill>
                  <a:schemeClr val="dk1"/>
                </a:solidFill>
                <a:latin typeface="Helvetica Neue"/>
                <a:ea typeface="Helvetica Neue"/>
                <a:cs typeface="Helvetica Neue"/>
                <a:sym typeface="Helvetica Neue"/>
              </a:endParaRPr>
            </a:p>
          </p:txBody>
        </p:sp>
      </p:grpSp>
      <p:grpSp>
        <p:nvGrpSpPr>
          <p:cNvPr id="123" name="Google Shape;123;p17"/>
          <p:cNvGrpSpPr/>
          <p:nvPr/>
        </p:nvGrpSpPr>
        <p:grpSpPr>
          <a:xfrm>
            <a:off x="4381501" y="1694636"/>
            <a:ext cx="4495812" cy="1830188"/>
            <a:chOff x="7619999" y="3389272"/>
            <a:chExt cx="8991623" cy="3660376"/>
          </a:xfrm>
        </p:grpSpPr>
        <p:pic>
          <p:nvPicPr>
            <p:cNvPr id="124" name="Google Shape;124;p17"/>
            <p:cNvPicPr preferRelativeResize="0"/>
            <p:nvPr/>
          </p:nvPicPr>
          <p:blipFill rotWithShape="1">
            <a:blip r:embed="rId4">
              <a:alphaModFix/>
            </a:blip>
            <a:srcRect l="-5956" r="1371" b="2699"/>
            <a:stretch/>
          </p:blipFill>
          <p:spPr>
            <a:xfrm>
              <a:off x="7619999" y="3389272"/>
              <a:ext cx="3780627" cy="3517431"/>
            </a:xfrm>
            <a:prstGeom prst="rect">
              <a:avLst/>
            </a:prstGeom>
            <a:noFill/>
            <a:ln>
              <a:noFill/>
            </a:ln>
          </p:spPr>
        </p:pic>
        <p:sp>
          <p:nvSpPr>
            <p:cNvPr id="125" name="Google Shape;125;p17"/>
            <p:cNvSpPr txBox="1"/>
            <p:nvPr/>
          </p:nvSpPr>
          <p:spPr>
            <a:xfrm>
              <a:off x="11952622" y="3954548"/>
              <a:ext cx="4659000" cy="3095100"/>
            </a:xfrm>
            <a:prstGeom prst="rect">
              <a:avLst/>
            </a:prstGeom>
            <a:noFill/>
            <a:ln>
              <a:noFill/>
            </a:ln>
          </p:spPr>
          <p:txBody>
            <a:bodyPr spcFirstLastPara="1" wrap="square" lIns="0" tIns="6350" rIns="0" bIns="0" anchor="ctr" anchorCtr="0">
              <a:spAutoFit/>
            </a:bodyPr>
            <a:lstStyle/>
            <a:p>
              <a:pPr marL="0" marR="0" lvl="0" indent="0" algn="l" rtl="0">
                <a:lnSpc>
                  <a:spcPct val="110833"/>
                </a:lnSpc>
                <a:spcBef>
                  <a:spcPts val="0"/>
                </a:spcBef>
                <a:spcAft>
                  <a:spcPts val="0"/>
                </a:spcAft>
                <a:buClr>
                  <a:srgbClr val="000000"/>
                </a:buClr>
                <a:buSzPts val="2000"/>
                <a:buFont typeface="Arial"/>
                <a:buNone/>
              </a:pPr>
              <a:r>
                <a:rPr lang="en-US" sz="2000" b="0" i="0" u="none" strike="noStrike" cap="none">
                  <a:solidFill>
                    <a:srgbClr val="78290F"/>
                  </a:solidFill>
                  <a:latin typeface="EB Garamond"/>
                  <a:ea typeface="EB Garamond"/>
                  <a:cs typeface="EB Garamond"/>
                  <a:sym typeface="EB Garamond"/>
                </a:rPr>
                <a:t>Comfy UI</a:t>
              </a:r>
              <a:endParaRPr sz="2000" b="0" i="0" u="none" strike="noStrike" cap="none">
                <a:solidFill>
                  <a:srgbClr val="78290F"/>
                </a:solidFill>
                <a:latin typeface="EB Garamond"/>
                <a:ea typeface="EB Garamond"/>
                <a:cs typeface="EB Garamond"/>
                <a:sym typeface="EB Garamond"/>
              </a:endParaRPr>
            </a:p>
            <a:p>
              <a:pPr marL="0" marR="0" lvl="0" indent="0" algn="l" rtl="0">
                <a:lnSpc>
                  <a:spcPct val="110833"/>
                </a:lnSpc>
                <a:spcBef>
                  <a:spcPts val="0"/>
                </a:spcBef>
                <a:spcAft>
                  <a:spcPts val="0"/>
                </a:spcAft>
                <a:buClr>
                  <a:srgbClr val="000000"/>
                </a:buClr>
                <a:buSzPts val="500"/>
                <a:buFont typeface="Arial"/>
                <a:buNone/>
              </a:pPr>
              <a:endParaRPr sz="500" b="0" i="0" u="none" strike="noStrike" cap="none">
                <a:solidFill>
                  <a:srgbClr val="000000"/>
                </a:solidFill>
                <a:latin typeface="EB Garamond"/>
                <a:ea typeface="EB Garamond"/>
                <a:cs typeface="EB Garamond"/>
                <a:sym typeface="EB Garamond"/>
              </a:endParaRPr>
            </a:p>
            <a:p>
              <a:pPr marL="0" marR="0" lvl="0" indent="0" algn="l" rtl="0">
                <a:lnSpc>
                  <a:spcPct val="110833"/>
                </a:lnSpc>
                <a:spcBef>
                  <a:spcPts val="0"/>
                </a:spcBef>
                <a:spcAft>
                  <a:spcPts val="0"/>
                </a:spcAft>
                <a:buClr>
                  <a:srgbClr val="000000"/>
                </a:buClr>
                <a:buSzPts val="1000"/>
                <a:buFont typeface="Arial"/>
                <a:buNone/>
              </a:pPr>
              <a:r>
                <a:rPr lang="en-US" sz="1000" b="0" i="0" u="none" strike="noStrike" cap="none">
                  <a:solidFill>
                    <a:schemeClr val="dk2"/>
                  </a:solidFill>
                  <a:latin typeface="Helvetica Neue"/>
                  <a:ea typeface="Helvetica Neue"/>
                  <a:cs typeface="Helvetica Neue"/>
                  <a:sym typeface="Helvetica Neue"/>
                </a:rPr>
                <a:t>ComfyUI serves as a bridge between the user and the complex models running in the background, providing a</a:t>
              </a:r>
              <a:endParaRPr sz="1000" b="0" i="0" u="none" strike="noStrike" cap="none">
                <a:solidFill>
                  <a:schemeClr val="dk2"/>
                </a:solidFill>
                <a:latin typeface="Helvetica Neue"/>
                <a:ea typeface="Helvetica Neue"/>
                <a:cs typeface="Helvetica Neue"/>
                <a:sym typeface="Helvetica Neue"/>
              </a:endParaRPr>
            </a:p>
            <a:p>
              <a:pPr marL="0" marR="0" lvl="0" indent="0" algn="l" rtl="0">
                <a:lnSpc>
                  <a:spcPct val="110833"/>
                </a:lnSpc>
                <a:spcBef>
                  <a:spcPts val="0"/>
                </a:spcBef>
                <a:spcAft>
                  <a:spcPts val="0"/>
                </a:spcAft>
                <a:buClr>
                  <a:srgbClr val="000000"/>
                </a:buClr>
                <a:buSzPts val="1000"/>
                <a:buFont typeface="Arial"/>
                <a:buNone/>
              </a:pPr>
              <a:r>
                <a:rPr lang="en-US" sz="1000" b="0" i="0" u="none" strike="noStrike" cap="none">
                  <a:solidFill>
                    <a:schemeClr val="dk2"/>
                  </a:solidFill>
                  <a:latin typeface="Helvetica Neue"/>
                  <a:ea typeface="Helvetica Neue"/>
                  <a:cs typeface="Helvetica Neue"/>
                  <a:sym typeface="Helvetica Neue"/>
                </a:rPr>
                <a:t>simple, graphical interface to work with FLUX AI.</a:t>
              </a:r>
              <a:endParaRPr sz="1000" b="0" i="0" u="none" strike="noStrike" cap="none">
                <a:solidFill>
                  <a:schemeClr val="dk2"/>
                </a:solidFill>
                <a:latin typeface="Arial"/>
                <a:ea typeface="Arial"/>
                <a:cs typeface="Arial"/>
                <a:sym typeface="Arial"/>
              </a:endParaRPr>
            </a:p>
            <a:p>
              <a:pPr marL="0" marR="0" lvl="0" indent="0" algn="l" rtl="0">
                <a:lnSpc>
                  <a:spcPct val="110833"/>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sp>
        <p:nvSpPr>
          <p:cNvPr id="126" name="Google Shape;126;p17"/>
          <p:cNvSpPr txBox="1"/>
          <p:nvPr/>
        </p:nvSpPr>
        <p:spPr>
          <a:xfrm>
            <a:off x="6547812" y="3681064"/>
            <a:ext cx="2329500" cy="114150"/>
          </a:xfrm>
          <a:prstGeom prst="rect">
            <a:avLst/>
          </a:prstGeom>
          <a:noFill/>
          <a:ln>
            <a:noFill/>
          </a:ln>
        </p:spPr>
        <p:txBody>
          <a:bodyPr spcFirstLastPara="1" wrap="square" lIns="0" tIns="6350" rIns="0" bIns="0" anchor="ctr" anchorCtr="0">
            <a:spAutoFit/>
          </a:bodyPr>
          <a:lstStyle/>
          <a:p>
            <a:pPr marL="0" marR="0" lvl="0" indent="0" algn="l" rtl="0">
              <a:lnSpc>
                <a:spcPct val="110833"/>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27" name="Google Shape;127;p17"/>
          <p:cNvSpPr/>
          <p:nvPr/>
        </p:nvSpPr>
        <p:spPr>
          <a:xfrm>
            <a:off x="-1" y="0"/>
            <a:ext cx="45720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cxnSp>
        <p:nvCxnSpPr>
          <p:cNvPr id="128" name="Google Shape;128;p17"/>
          <p:cNvCxnSpPr/>
          <p:nvPr/>
        </p:nvCxnSpPr>
        <p:spPr>
          <a:xfrm>
            <a:off x="4571999" y="1694636"/>
            <a:ext cx="4572001" cy="22376"/>
          </a:xfrm>
          <a:prstGeom prst="straightConnector1">
            <a:avLst/>
          </a:prstGeom>
          <a:noFill/>
          <a:ln w="9525" cap="flat" cmpd="sng">
            <a:solidFill>
              <a:srgbClr val="D8D8D8"/>
            </a:solidFill>
            <a:prstDash val="solid"/>
            <a:round/>
            <a:headEnd type="none" w="sm" len="sm"/>
            <a:tailEnd type="none" w="sm" len="sm"/>
          </a:ln>
        </p:spPr>
      </p:cxnSp>
      <p:cxnSp>
        <p:nvCxnSpPr>
          <p:cNvPr id="129" name="Google Shape;129;p17"/>
          <p:cNvCxnSpPr/>
          <p:nvPr/>
        </p:nvCxnSpPr>
        <p:spPr>
          <a:xfrm rot="10800000" flipH="1">
            <a:off x="4571999" y="3409950"/>
            <a:ext cx="4572001" cy="26863"/>
          </a:xfrm>
          <a:prstGeom prst="straightConnector1">
            <a:avLst/>
          </a:prstGeom>
          <a:noFill/>
          <a:ln w="9525" cap="flat" cmpd="sng">
            <a:solidFill>
              <a:srgbClr val="D8D8D8"/>
            </a:solidFill>
            <a:prstDash val="solid"/>
            <a:round/>
            <a:headEnd type="none" w="sm" len="sm"/>
            <a:tailEnd type="none" w="sm" len="sm"/>
          </a:ln>
        </p:spPr>
      </p:cxnSp>
      <p:grpSp>
        <p:nvGrpSpPr>
          <p:cNvPr id="130" name="Google Shape;130;p17"/>
          <p:cNvGrpSpPr/>
          <p:nvPr/>
        </p:nvGrpSpPr>
        <p:grpSpPr>
          <a:xfrm>
            <a:off x="674397" y="603975"/>
            <a:ext cx="3897603" cy="3091305"/>
            <a:chOff x="1391495" y="1563253"/>
            <a:chExt cx="7795205" cy="6182609"/>
          </a:xfrm>
        </p:grpSpPr>
        <p:sp>
          <p:nvSpPr>
            <p:cNvPr id="131" name="Google Shape;131;p17"/>
            <p:cNvSpPr txBox="1"/>
            <p:nvPr/>
          </p:nvSpPr>
          <p:spPr>
            <a:xfrm>
              <a:off x="1391500" y="1563253"/>
              <a:ext cx="7795200" cy="4218000"/>
            </a:xfrm>
            <a:prstGeom prst="rect">
              <a:avLst/>
            </a:prstGeom>
            <a:noFill/>
            <a:ln>
              <a:noFill/>
            </a:ln>
          </p:spPr>
          <p:txBody>
            <a:bodyPr spcFirstLastPara="1" wrap="square" lIns="0" tIns="234950" rIns="0" bIns="0" anchor="t" anchorCtr="0">
              <a:spAutoFit/>
            </a:bodyPr>
            <a:lstStyle/>
            <a:p>
              <a:pPr marL="12700" marR="0" lvl="0" indent="0" algn="l" rtl="0">
                <a:lnSpc>
                  <a:spcPct val="114324"/>
                </a:lnSpc>
                <a:spcBef>
                  <a:spcPts val="0"/>
                </a:spcBef>
                <a:spcAft>
                  <a:spcPts val="0"/>
                </a:spcAft>
                <a:buClr>
                  <a:srgbClr val="000000"/>
                </a:buClr>
                <a:buSzPts val="3700"/>
                <a:buFont typeface="Arial"/>
                <a:buNone/>
              </a:pPr>
              <a:r>
                <a:rPr lang="en-US" sz="3700" b="0" i="0" u="none" strike="noStrike" cap="none">
                  <a:solidFill>
                    <a:schemeClr val="dk1"/>
                  </a:solidFill>
                  <a:latin typeface="Garamond"/>
                  <a:ea typeface="Garamond"/>
                  <a:cs typeface="Garamond"/>
                  <a:sym typeface="Garamond"/>
                </a:rPr>
                <a:t>Flux Unleashed: Unlocking Creative Potential </a:t>
              </a:r>
              <a:endParaRPr sz="700" b="0" i="0" u="none" strike="noStrike" cap="none">
                <a:solidFill>
                  <a:schemeClr val="dk1"/>
                </a:solidFill>
                <a:latin typeface="Arial"/>
                <a:ea typeface="Arial"/>
                <a:cs typeface="Arial"/>
                <a:sym typeface="Arial"/>
              </a:endParaRPr>
            </a:p>
          </p:txBody>
        </p:sp>
        <p:sp>
          <p:nvSpPr>
            <p:cNvPr id="132" name="Google Shape;132;p17"/>
            <p:cNvSpPr txBox="1"/>
            <p:nvPr/>
          </p:nvSpPr>
          <p:spPr>
            <a:xfrm>
              <a:off x="1391495" y="6994062"/>
              <a:ext cx="5833200" cy="751800"/>
            </a:xfrm>
            <a:prstGeom prst="rect">
              <a:avLst/>
            </a:prstGeom>
            <a:noFill/>
            <a:ln>
              <a:noFill/>
            </a:ln>
          </p:spPr>
          <p:txBody>
            <a:bodyPr spcFirstLastPara="1" wrap="square" lIns="0" tIns="635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Helvetica Neue Light"/>
                  <a:ea typeface="Helvetica Neue Light"/>
                  <a:cs typeface="Helvetica Neue Light"/>
                  <a:sym typeface="Helvetica Neue Light"/>
                </a:rPr>
                <a:t>A fast track to understanding and using Flux for seamless creativity.</a:t>
              </a:r>
              <a:endParaRPr sz="1200" b="0" i="0" u="none" strike="noStrike" cap="none">
                <a:solidFill>
                  <a:schemeClr val="dk2"/>
                </a:solidFill>
                <a:latin typeface="Helvetica Neue Light"/>
                <a:ea typeface="Helvetica Neue Light"/>
                <a:cs typeface="Helvetica Neue Light"/>
                <a:sym typeface="Helvetica Neue Light"/>
              </a:endParaRPr>
            </a:p>
          </p:txBody>
        </p:sp>
      </p:grpSp>
      <p:sp>
        <p:nvSpPr>
          <p:cNvPr id="133" name="Google Shape;133;p17"/>
          <p:cNvSpPr txBox="1"/>
          <p:nvPr/>
        </p:nvSpPr>
        <p:spPr>
          <a:xfrm>
            <a:off x="6501187" y="3654612"/>
            <a:ext cx="2329500" cy="1492524"/>
          </a:xfrm>
          <a:prstGeom prst="rect">
            <a:avLst/>
          </a:prstGeom>
          <a:noFill/>
          <a:ln>
            <a:noFill/>
          </a:ln>
        </p:spPr>
        <p:txBody>
          <a:bodyPr spcFirstLastPara="1" wrap="square" lIns="0" tIns="6350" rIns="0" bIns="0" anchor="ctr" anchorCtr="0">
            <a:spAutoFit/>
          </a:bodyPr>
          <a:lstStyle/>
          <a:p>
            <a:pPr marL="0" marR="0" lvl="0" indent="0" algn="l" rtl="0">
              <a:lnSpc>
                <a:spcPct val="110833"/>
              </a:lnSpc>
              <a:spcBef>
                <a:spcPts val="0"/>
              </a:spcBef>
              <a:spcAft>
                <a:spcPts val="0"/>
              </a:spcAft>
              <a:buClr>
                <a:srgbClr val="000000"/>
              </a:buClr>
              <a:buSzPts val="2000"/>
              <a:buFont typeface="Arial"/>
              <a:buNone/>
            </a:pPr>
            <a:r>
              <a:rPr lang="en-US" sz="2000" b="0" i="0" u="none" strike="noStrike" cap="none">
                <a:solidFill>
                  <a:srgbClr val="78290F"/>
                </a:solidFill>
                <a:latin typeface="EB Garamond"/>
                <a:ea typeface="EB Garamond"/>
                <a:cs typeface="EB Garamond"/>
                <a:sym typeface="EB Garamond"/>
              </a:rPr>
              <a:t>Flux API</a:t>
            </a:r>
            <a:endParaRPr sz="700" b="0" i="0" u="none" strike="noStrike" cap="none">
              <a:solidFill>
                <a:srgbClr val="000000"/>
              </a:solidFill>
              <a:latin typeface="EB Garamond"/>
              <a:ea typeface="EB Garamond"/>
              <a:cs typeface="EB Garamond"/>
              <a:sym typeface="EB Garamond"/>
            </a:endParaRPr>
          </a:p>
          <a:p>
            <a:pPr marL="0" marR="0" lvl="0" indent="0" algn="l" rtl="0">
              <a:lnSpc>
                <a:spcPct val="110833"/>
              </a:lnSpc>
              <a:spcBef>
                <a:spcPts val="0"/>
              </a:spcBef>
              <a:spcAft>
                <a:spcPts val="0"/>
              </a:spcAft>
              <a:buClr>
                <a:srgbClr val="000000"/>
              </a:buClr>
              <a:buSzPts val="1100"/>
              <a:buFont typeface="Arial"/>
              <a:buNone/>
            </a:pPr>
            <a:r>
              <a:rPr lang="en-US" sz="1000" b="1" i="0" u="none" strike="noStrike" cap="none">
                <a:solidFill>
                  <a:schemeClr val="dk2"/>
                </a:solidFill>
                <a:latin typeface="Helvetica Neue"/>
                <a:ea typeface="Helvetica Neue"/>
                <a:cs typeface="Helvetica Neue"/>
                <a:sym typeface="Helvetica Neue"/>
              </a:rPr>
              <a:t>FLUX</a:t>
            </a:r>
            <a:r>
              <a:rPr lang="en-US" sz="1000" b="0" i="0" u="none" strike="noStrike" cap="none">
                <a:solidFill>
                  <a:schemeClr val="dk2"/>
                </a:solidFill>
                <a:latin typeface="Helvetica Neue"/>
                <a:ea typeface="Helvetica Neue"/>
                <a:cs typeface="Helvetica Neue"/>
                <a:sym typeface="Helvetica Neue"/>
              </a:rPr>
              <a:t> offers deep customization and integration with APII capabilities for developers, while </a:t>
            </a:r>
            <a:r>
              <a:rPr lang="en-US" sz="1000" b="1" i="0" u="none" strike="noStrike" cap="none">
                <a:solidFill>
                  <a:schemeClr val="dk2"/>
                </a:solidFill>
                <a:latin typeface="Helvetica Neue"/>
                <a:ea typeface="Helvetica Neue"/>
                <a:cs typeface="Helvetica Neue"/>
                <a:sym typeface="Helvetica Neue"/>
              </a:rPr>
              <a:t>Midjourney</a:t>
            </a:r>
            <a:r>
              <a:rPr lang="en-US" sz="1000" b="0" i="0" u="none" strike="noStrike" cap="none">
                <a:solidFill>
                  <a:schemeClr val="dk2"/>
                </a:solidFill>
                <a:latin typeface="Helvetica Neue"/>
                <a:ea typeface="Helvetica Neue"/>
                <a:cs typeface="Helvetica Neue"/>
                <a:sym typeface="Helvetica Neue"/>
              </a:rPr>
              <a:t> focuses on user-friendly, quick image generation with minimal setup.</a:t>
            </a:r>
            <a:endParaRPr sz="1000" b="0" i="0" u="none" strike="noStrike" cap="none">
              <a:solidFill>
                <a:schemeClr val="dk2"/>
              </a:solidFill>
              <a:latin typeface="Helvetica Neue"/>
              <a:ea typeface="Helvetica Neue"/>
              <a:cs typeface="Helvetica Neue"/>
              <a:sym typeface="Helvetica Neue"/>
            </a:endParaRPr>
          </a:p>
          <a:p>
            <a:pPr marL="0" marR="0" lvl="0" indent="0" algn="l" rtl="0">
              <a:lnSpc>
                <a:spcPct val="110833"/>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pic>
        <p:nvPicPr>
          <p:cNvPr id="134" name="Google Shape;134;p17"/>
          <p:cNvPicPr preferRelativeResize="0"/>
          <p:nvPr/>
        </p:nvPicPr>
        <p:blipFill rotWithShape="1">
          <a:blip r:embed="rId5">
            <a:alphaModFix/>
          </a:blip>
          <a:srcRect/>
          <a:stretch/>
        </p:blipFill>
        <p:spPr>
          <a:xfrm>
            <a:off x="4554550" y="0"/>
            <a:ext cx="1741250" cy="1694626"/>
          </a:xfrm>
          <a:prstGeom prst="rect">
            <a:avLst/>
          </a:prstGeom>
          <a:noFill/>
          <a:ln>
            <a:noFill/>
          </a:ln>
        </p:spPr>
      </p:pic>
      <p:pic>
        <p:nvPicPr>
          <p:cNvPr id="135" name="Google Shape;135;p17"/>
          <p:cNvPicPr preferRelativeResize="0"/>
          <p:nvPr/>
        </p:nvPicPr>
        <p:blipFill rotWithShape="1">
          <a:blip r:embed="rId6">
            <a:alphaModFix/>
          </a:blip>
          <a:srcRect/>
          <a:stretch/>
        </p:blipFill>
        <p:spPr>
          <a:xfrm>
            <a:off x="4572000" y="1688125"/>
            <a:ext cx="1723801" cy="1767275"/>
          </a:xfrm>
          <a:prstGeom prst="rect">
            <a:avLst/>
          </a:prstGeom>
          <a:noFill/>
          <a:ln>
            <a:noFill/>
          </a:ln>
        </p:spPr>
      </p:pic>
      <p:pic>
        <p:nvPicPr>
          <p:cNvPr id="136" name="Google Shape;136;p17"/>
          <p:cNvPicPr preferRelativeResize="0"/>
          <p:nvPr/>
        </p:nvPicPr>
        <p:blipFill rotWithShape="1">
          <a:blip r:embed="rId7">
            <a:alphaModFix/>
          </a:blip>
          <a:srcRect/>
          <a:stretch/>
        </p:blipFill>
        <p:spPr>
          <a:xfrm>
            <a:off x="4554550" y="3353400"/>
            <a:ext cx="1741249" cy="17900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10"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9"/>
                                        </p:tgtEl>
                                        <p:attrNameLst>
                                          <p:attrName>style.visibility</p:attrName>
                                        </p:attrNameLst>
                                      </p:cBhvr>
                                      <p:to>
                                        <p:strVal val="visible"/>
                                      </p:to>
                                    </p:set>
                                    <p:animEffect transition="in" filter="fade">
                                      <p:cBhvr>
                                        <p:cTn id="20"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p:nvPr/>
        </p:nvSpPr>
        <p:spPr>
          <a:xfrm>
            <a:off x="-1" y="0"/>
            <a:ext cx="45720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pic>
        <p:nvPicPr>
          <p:cNvPr id="143" name="Google Shape;143;p18" descr="A screenshot of a computer&#10;&#10;Description automatically generated"/>
          <p:cNvPicPr preferRelativeResize="0"/>
          <p:nvPr/>
        </p:nvPicPr>
        <p:blipFill rotWithShape="1">
          <a:blip r:embed="rId3">
            <a:alphaModFix/>
          </a:blip>
          <a:srcRect/>
          <a:stretch/>
        </p:blipFill>
        <p:spPr>
          <a:xfrm>
            <a:off x="760671" y="0"/>
            <a:ext cx="7622655" cy="5143500"/>
          </a:xfrm>
          <a:prstGeom prst="rect">
            <a:avLst/>
          </a:prstGeom>
          <a:noFill/>
          <a:ln>
            <a:noFill/>
          </a:ln>
        </p:spPr>
      </p:pic>
      <p:sp>
        <p:nvSpPr>
          <p:cNvPr id="144" name="Google Shape;144;p18"/>
          <p:cNvSpPr txBox="1"/>
          <p:nvPr/>
        </p:nvSpPr>
        <p:spPr>
          <a:xfrm>
            <a:off x="4865227" y="1031358"/>
            <a:ext cx="3897600" cy="886333"/>
          </a:xfrm>
          <a:prstGeom prst="rect">
            <a:avLst/>
          </a:prstGeom>
          <a:noFill/>
          <a:ln>
            <a:noFill/>
          </a:ln>
        </p:spPr>
        <p:txBody>
          <a:bodyPr spcFirstLastPara="1" wrap="square" lIns="0" tIns="234950" rIns="0" bIns="0" anchor="t" anchorCtr="0">
            <a:spAutoFit/>
          </a:bodyPr>
          <a:lstStyle/>
          <a:p>
            <a:pPr marL="12700" marR="0" lvl="0" indent="0" algn="l" rtl="0">
              <a:lnSpc>
                <a:spcPct val="114324"/>
              </a:lnSpc>
              <a:spcBef>
                <a:spcPts val="0"/>
              </a:spcBef>
              <a:spcAft>
                <a:spcPts val="0"/>
              </a:spcAft>
              <a:buClr>
                <a:srgbClr val="000000"/>
              </a:buClr>
              <a:buSzPts val="3700"/>
              <a:buFont typeface="Arial"/>
              <a:buNone/>
            </a:pPr>
            <a:r>
              <a:rPr lang="en-US" sz="3700" b="0" i="0" u="none" strike="noStrike" cap="none">
                <a:solidFill>
                  <a:schemeClr val="dk1"/>
                </a:solidFill>
                <a:latin typeface="Garamond"/>
                <a:ea typeface="Garamond"/>
                <a:cs typeface="Garamond"/>
                <a:sym typeface="Garamond"/>
              </a:rPr>
              <a:t>Flux website</a:t>
            </a:r>
            <a:endParaRPr sz="7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useBgFill="1">
        <p:nvSpPr>
          <p:cNvPr id="170" name="Rectangle 169">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9810" y="161401"/>
            <a:ext cx="555498"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675" y="266219"/>
            <a:ext cx="4638730" cy="44364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B8CF65-7AA0-AF0F-E525-20E0BF63BF3B}"/>
              </a:ext>
            </a:extLst>
          </p:cNvPr>
          <p:cNvPicPr>
            <a:picLocks noChangeAspect="1"/>
          </p:cNvPicPr>
          <p:nvPr/>
        </p:nvPicPr>
        <p:blipFill>
          <a:blip r:embed="rId3"/>
          <a:srcRect t="2724" r="4" b="4"/>
          <a:stretch/>
        </p:blipFill>
        <p:spPr>
          <a:xfrm>
            <a:off x="432183" y="487870"/>
            <a:ext cx="4221013" cy="3993107"/>
          </a:xfrm>
          <a:prstGeom prst="rect">
            <a:avLst/>
          </a:prstGeom>
        </p:spPr>
      </p:pic>
      <p:sp>
        <p:nvSpPr>
          <p:cNvPr id="176" name="Rectangle 17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58339" y="1458684"/>
            <a:ext cx="301752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Google Shape;150;p19"/>
          <p:cNvSpPr/>
          <p:nvPr/>
        </p:nvSpPr>
        <p:spPr>
          <a:xfrm>
            <a:off x="5429259" y="1523325"/>
            <a:ext cx="3212238" cy="2633958"/>
          </a:xfrm>
          <a:prstGeom prst="rect">
            <a:avLst/>
          </a:prstGeom>
        </p:spPr>
        <p:txBody>
          <a:bodyPr spcFirstLastPara="1" vert="horz" lIns="91440" tIns="45720" rIns="91440" bIns="45720" rtlCol="0" anchor="ctr" anchorCtr="0">
            <a:normAutofit/>
          </a:bodyPr>
          <a:lstStyle/>
          <a:p>
            <a:pPr lvl="0">
              <a:lnSpc>
                <a:spcPct val="90000"/>
              </a:lnSpc>
              <a:spcBef>
                <a:spcPts val="3700"/>
              </a:spcBef>
              <a:spcAft>
                <a:spcPts val="3700"/>
              </a:spcAft>
              <a:buClr>
                <a:schemeClr val="dk1"/>
              </a:buClr>
              <a:buSzPts val="1100"/>
            </a:pPr>
            <a:r>
              <a:rPr lang="en-US" kern="1200" dirty="0">
                <a:solidFill>
                  <a:schemeClr val="tx1"/>
                </a:solidFill>
                <a:latin typeface="+mn-lt"/>
                <a:ea typeface="+mn-ea"/>
                <a:cs typeface="+mn-cs"/>
              </a:rPr>
              <a:t>Welcome to the world of AI-powered creativity! This guide is designed to help you navigate the exciting realm of image generation using FLUX Schnell AI, all within the flexible and accessible environment of Google </a:t>
            </a:r>
            <a:r>
              <a:rPr lang="en-US" kern="1200" dirty="0" err="1">
                <a:solidFill>
                  <a:schemeClr val="tx1"/>
                </a:solidFill>
                <a:latin typeface="+mn-lt"/>
                <a:ea typeface="+mn-ea"/>
                <a:cs typeface="+mn-cs"/>
              </a:rPr>
              <a:t>Colab</a:t>
            </a:r>
            <a:r>
              <a:rPr lang="en-US" kern="1200" dirty="0">
                <a:solidFill>
                  <a:schemeClr val="tx1"/>
                </a:solidFill>
                <a:latin typeface="+mn-lt"/>
                <a:ea typeface="+mn-ea"/>
                <a:cs typeface="+mn-cs"/>
              </a:rPr>
              <a:t>. </a:t>
            </a:r>
          </a:p>
        </p:txBody>
      </p:sp>
      <p:sp>
        <p:nvSpPr>
          <p:cNvPr id="178" name="Rectangle 17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7884" y="4540020"/>
            <a:ext cx="555498"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p:nvPr/>
        </p:nvSpPr>
        <p:spPr>
          <a:xfrm>
            <a:off x="0" y="0"/>
            <a:ext cx="8979600" cy="11244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a:solidFill>
                  <a:schemeClr val="lt1"/>
                </a:solidFill>
              </a:rPr>
              <a:t>SettingSe</a:t>
            </a:r>
            <a:endParaRPr sz="900" b="0" i="0" u="none" strike="noStrike" cap="none">
              <a:solidFill>
                <a:schemeClr val="lt1"/>
              </a:solidFill>
              <a:latin typeface="Arial"/>
              <a:ea typeface="Arial"/>
              <a:cs typeface="Arial"/>
              <a:sym typeface="Arial"/>
            </a:endParaRPr>
          </a:p>
        </p:txBody>
      </p:sp>
      <p:sp>
        <p:nvSpPr>
          <p:cNvPr id="157" name="Google Shape;157;p20"/>
          <p:cNvSpPr txBox="1"/>
          <p:nvPr/>
        </p:nvSpPr>
        <p:spPr>
          <a:xfrm>
            <a:off x="127200" y="117025"/>
            <a:ext cx="9016800" cy="5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rPr>
              <a:t>Setting Flux Schnell environment in Google </a:t>
            </a:r>
            <a:r>
              <a:rPr lang="en-US" sz="1800" b="1" dirty="0" err="1">
                <a:solidFill>
                  <a:schemeClr val="dk1"/>
                </a:solidFill>
              </a:rPr>
              <a:t>Colab</a:t>
            </a:r>
            <a:r>
              <a:rPr lang="en-US" sz="1800" b="1" dirty="0">
                <a:solidFill>
                  <a:schemeClr val="dk1"/>
                </a:solidFill>
              </a:rPr>
              <a:t>.</a:t>
            </a:r>
            <a:endParaRPr sz="1800" b="1" dirty="0">
              <a:solidFill>
                <a:schemeClr val="dk1"/>
              </a:solidFill>
            </a:endParaRPr>
          </a:p>
        </p:txBody>
      </p:sp>
      <p:pic>
        <p:nvPicPr>
          <p:cNvPr id="158" name="Google Shape;158;p20"/>
          <p:cNvPicPr preferRelativeResize="0"/>
          <p:nvPr/>
        </p:nvPicPr>
        <p:blipFill>
          <a:blip r:embed="rId3">
            <a:alphaModFix/>
          </a:blip>
          <a:stretch>
            <a:fillRect/>
          </a:stretch>
        </p:blipFill>
        <p:spPr>
          <a:xfrm>
            <a:off x="930800" y="742775"/>
            <a:ext cx="6832576" cy="4019400"/>
          </a:xfrm>
          <a:prstGeom prst="rect">
            <a:avLst/>
          </a:prstGeom>
          <a:noFill/>
          <a:ln>
            <a:noFill/>
          </a:ln>
        </p:spPr>
      </p:pic>
      <p:sp>
        <p:nvSpPr>
          <p:cNvPr id="159" name="Google Shape;159;p20"/>
          <p:cNvSpPr txBox="1"/>
          <p:nvPr/>
        </p:nvSpPr>
        <p:spPr>
          <a:xfrm>
            <a:off x="6262750" y="2747250"/>
            <a:ext cx="3067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000"/>
              </a:spcBef>
              <a:spcAft>
                <a:spcPts val="2000"/>
              </a:spcAft>
              <a:buNone/>
            </a:pPr>
            <a:r>
              <a:rPr lang="en-US" sz="2000">
                <a:solidFill>
                  <a:schemeClr val="dk1"/>
                </a:solidFill>
              </a:rPr>
              <a:t>:</a:t>
            </a:r>
            <a:endParaRPr sz="20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p:nvPr/>
        </p:nvSpPr>
        <p:spPr>
          <a:xfrm>
            <a:off x="1" y="0"/>
            <a:ext cx="91440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1100" b="1" dirty="0" err="1">
                <a:solidFill>
                  <a:schemeClr val="dk1"/>
                </a:solidFill>
              </a:rPr>
              <a:t>WorkFlow</a:t>
            </a:r>
            <a:r>
              <a:rPr lang="en-US" sz="1100" b="1" dirty="0">
                <a:solidFill>
                  <a:schemeClr val="dk1"/>
                </a:solidFill>
              </a:rPr>
              <a:t> for Flux Schnell K sampler in Python</a:t>
            </a:r>
            <a:br>
              <a:rPr lang="en-US" sz="900" dirty="0">
                <a:solidFill>
                  <a:schemeClr val="dk1"/>
                </a:solidFill>
              </a:rPr>
            </a:br>
            <a:endParaRPr sz="1100" b="1"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b="1" dirty="0">
                <a:solidFill>
                  <a:schemeClr val="dk1"/>
                </a:solidFill>
              </a:rPr>
              <a:t>Import Libraries</a:t>
            </a:r>
            <a:r>
              <a:rPr lang="en-US" sz="1100" dirty="0">
                <a:solidFill>
                  <a:schemeClr val="dk1"/>
                </a:solidFill>
              </a:rPr>
              <a:t>: The necessary libraries and modules are imported. Ensure you have these dependencies installed.</a:t>
            </a:r>
            <a:endParaRPr sz="1100"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b="1" dirty="0">
                <a:solidFill>
                  <a:schemeClr val="dk1"/>
                </a:solidFill>
              </a:rPr>
              <a:t>Define Parameters</a:t>
            </a:r>
            <a:r>
              <a:rPr lang="en-US" sz="1100" dirty="0">
                <a:solidFill>
                  <a:schemeClr val="dk1"/>
                </a:solidFill>
              </a:rPr>
              <a:t>:</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dirty="0" err="1">
                <a:solidFill>
                  <a:schemeClr val="dk1"/>
                </a:solidFill>
              </a:rPr>
              <a:t>positive_prompt</a:t>
            </a:r>
            <a:r>
              <a:rPr lang="en-US" sz="1100" dirty="0">
                <a:solidFill>
                  <a:schemeClr val="dk1"/>
                </a:solidFill>
              </a:rPr>
              <a:t>: A textual description that guides the image generation process.</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rPr>
              <a:t>width and height: Dimensions of the generated image. Must be multiples of 16.</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rPr>
              <a:t>seed: A number used for random noise generation. A seed of 0 will use a random value.</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rPr>
              <a:t>steps: Number of sampling steps, influencing the refinement of the generated image.</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dirty="0" err="1">
                <a:solidFill>
                  <a:schemeClr val="dk1"/>
                </a:solidFill>
              </a:rPr>
              <a:t>sampler_name</a:t>
            </a:r>
            <a:r>
              <a:rPr lang="en-US" sz="1100" dirty="0">
                <a:solidFill>
                  <a:schemeClr val="dk1"/>
                </a:solidFill>
              </a:rPr>
              <a:t>: Specifies the sampling algorithm. Change this value to use different sampling methods.</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rPr>
              <a:t>scheduler: Defines how sigma values are handled during sampling.</a:t>
            </a:r>
            <a:endParaRPr sz="1100"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b="1" dirty="0">
                <a:solidFill>
                  <a:schemeClr val="dk1"/>
                </a:solidFill>
              </a:rPr>
              <a:t>Function Definitions</a:t>
            </a:r>
            <a:r>
              <a:rPr lang="en-US" sz="1100" dirty="0">
                <a:solidFill>
                  <a:schemeClr val="dk1"/>
                </a:solidFill>
              </a:rPr>
              <a:t>:</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dirty="0" err="1">
                <a:solidFill>
                  <a:schemeClr val="dk1"/>
                </a:solidFill>
              </a:rPr>
              <a:t>generate_latent_image</a:t>
            </a:r>
            <a:r>
              <a:rPr lang="en-US" sz="1100" dirty="0">
                <a:solidFill>
                  <a:schemeClr val="dk1"/>
                </a:solidFill>
              </a:rPr>
              <a:t>(): Generates a latent image based on the given parameters and prompt.</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dirty="0" err="1">
                <a:solidFill>
                  <a:schemeClr val="dk1"/>
                </a:solidFill>
              </a:rPr>
              <a:t>save_image</a:t>
            </a:r>
            <a:r>
              <a:rPr lang="en-US" sz="1100" dirty="0">
                <a:solidFill>
                  <a:schemeClr val="dk1"/>
                </a:solidFill>
              </a:rPr>
              <a:t>(): Saves the decoded image to a specified path and returns the image object.</a:t>
            </a:r>
            <a:endParaRPr sz="1100"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b="1" dirty="0">
                <a:solidFill>
                  <a:schemeClr val="dk1"/>
                </a:solidFill>
              </a:rPr>
              <a:t>Image Generation Process</a:t>
            </a:r>
            <a:r>
              <a:rPr lang="en-US" sz="1100" dirty="0">
                <a:solidFill>
                  <a:schemeClr val="dk1"/>
                </a:solidFill>
              </a:rPr>
              <a:t>:</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b="1" dirty="0">
                <a:solidFill>
                  <a:schemeClr val="dk1"/>
                </a:solidFill>
              </a:rPr>
              <a:t>Generate Latent Image</a:t>
            </a:r>
            <a:r>
              <a:rPr lang="en-US" sz="1100" dirty="0">
                <a:solidFill>
                  <a:schemeClr val="dk1"/>
                </a:solidFill>
              </a:rPr>
              <a:t>: Uses the defined parameters and prompt to create a latent representation of the image.</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b="1" dirty="0">
                <a:solidFill>
                  <a:schemeClr val="dk1"/>
                </a:solidFill>
              </a:rPr>
              <a:t>Clear Memory Cache</a:t>
            </a:r>
            <a:r>
              <a:rPr lang="en-US" sz="1100" dirty="0">
                <a:solidFill>
                  <a:schemeClr val="dk1"/>
                </a:solidFill>
              </a:rPr>
              <a:t>: Optimizes performance by freeing up memory.</a:t>
            </a:r>
            <a:endParaRPr sz="11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b="1" dirty="0">
                <a:solidFill>
                  <a:schemeClr val="dk1"/>
                </a:solidFill>
              </a:rPr>
              <a:t>Decode and Save Image</a:t>
            </a:r>
            <a:r>
              <a:rPr lang="en-US" sz="1100" dirty="0">
                <a:solidFill>
                  <a:schemeClr val="dk1"/>
                </a:solidFill>
              </a:rPr>
              <a:t>: Converts the latent image to a human-readable format, saves it, and optionally displays it.</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100" b="1" dirty="0">
                <a:solidFill>
                  <a:schemeClr val="dk1"/>
                </a:solidFill>
              </a:rPr>
              <a:t>Usage Instructions</a:t>
            </a:r>
            <a:endParaRPr sz="1100" b="1"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US" sz="1100" b="1" dirty="0">
                <a:solidFill>
                  <a:schemeClr val="dk1"/>
                </a:solidFill>
              </a:rPr>
              <a:t>Setup</a:t>
            </a:r>
            <a:r>
              <a:rPr lang="en-US" sz="1100" dirty="0">
                <a:solidFill>
                  <a:schemeClr val="dk1"/>
                </a:solidFill>
              </a:rPr>
              <a:t>: Ensure you have all the required libraries and modules installed.</a:t>
            </a:r>
            <a:endParaRPr sz="1100"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b="1" dirty="0">
                <a:solidFill>
                  <a:schemeClr val="dk1"/>
                </a:solidFill>
              </a:rPr>
              <a:t>Configuration</a:t>
            </a:r>
            <a:r>
              <a:rPr lang="en-US" sz="1100" dirty="0">
                <a:solidFill>
                  <a:schemeClr val="dk1"/>
                </a:solidFill>
              </a:rPr>
              <a:t>: Adjust the parameters as needed for your specific use case.</a:t>
            </a:r>
            <a:endParaRPr sz="1100"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b="1" dirty="0">
                <a:solidFill>
                  <a:schemeClr val="dk1"/>
                </a:solidFill>
              </a:rPr>
              <a:t>Execution</a:t>
            </a:r>
            <a:r>
              <a:rPr lang="en-US" sz="1100" dirty="0">
                <a:solidFill>
                  <a:schemeClr val="dk1"/>
                </a:solidFill>
              </a:rPr>
              <a:t>: Run the script to generate and view the image based on the provided prompt.</a:t>
            </a:r>
            <a:endParaRPr sz="1100" dirty="0">
              <a:solidFill>
                <a:schemeClr val="dk1"/>
              </a:solidFill>
            </a:endParaRPr>
          </a:p>
          <a:p>
            <a:pPr marL="0" marR="0" lvl="0" indent="0" algn="ctr" rtl="0">
              <a:lnSpc>
                <a:spcPct val="100000"/>
              </a:lnSpc>
              <a:spcBef>
                <a:spcPts val="1200"/>
              </a:spcBef>
              <a:spcAft>
                <a:spcPts val="0"/>
              </a:spcAft>
              <a:buClr>
                <a:srgbClr val="000000"/>
              </a:buClr>
              <a:buSzPts val="900"/>
              <a:buFont typeface="Arial"/>
              <a:buNone/>
            </a:pPr>
            <a:r>
              <a:rPr lang="en-US" sz="1100" b="1" dirty="0">
                <a:solidFill>
                  <a:schemeClr val="dk1"/>
                </a:solidFill>
                <a:latin typeface="Calibri"/>
                <a:ea typeface="Calibri"/>
                <a:cs typeface="Calibri"/>
                <a:sym typeface="Calibri"/>
              </a:rPr>
              <a:t>Troubleshooting</a:t>
            </a:r>
            <a:r>
              <a:rPr lang="en-US" sz="1100" dirty="0">
                <a:solidFill>
                  <a:schemeClr val="dk1"/>
                </a:solidFill>
                <a:latin typeface="Calibri"/>
                <a:ea typeface="Calibri"/>
                <a:cs typeface="Calibri"/>
                <a:sym typeface="Calibri"/>
              </a:rPr>
              <a:t>: Check for parameter validity and ensure all dependencies are correctly installed.</a:t>
            </a:r>
            <a:endParaRPr sz="900"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2"/>
          <p:cNvPicPr preferRelativeResize="0"/>
          <p:nvPr/>
        </p:nvPicPr>
        <p:blipFill>
          <a:blip r:embed="rId3">
            <a:alphaModFix/>
          </a:blip>
          <a:stretch>
            <a:fillRect/>
          </a:stretch>
        </p:blipFill>
        <p:spPr>
          <a:xfrm>
            <a:off x="559500" y="0"/>
            <a:ext cx="7461067" cy="4404600"/>
          </a:xfrm>
          <a:prstGeom prst="rect">
            <a:avLst/>
          </a:prstGeom>
          <a:solidFill>
            <a:schemeClr val="lt1"/>
          </a:solidFill>
          <a:ln>
            <a:noFill/>
          </a:ln>
        </p:spPr>
      </p:pic>
      <p:sp>
        <p:nvSpPr>
          <p:cNvPr id="172" name="Google Shape;172;p22"/>
          <p:cNvSpPr txBox="1"/>
          <p:nvPr/>
        </p:nvSpPr>
        <p:spPr>
          <a:xfrm>
            <a:off x="0" y="4404600"/>
            <a:ext cx="9223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Flux Schnell Google Colab:</a:t>
            </a:r>
            <a:br>
              <a:rPr lang="en-US"/>
            </a:br>
            <a:r>
              <a:rPr lang="en-US" sz="1100" u="sng">
                <a:solidFill>
                  <a:schemeClr val="dk1"/>
                </a:solidFill>
                <a:hlinkClick r:id="rId4">
                  <a:extLst>
                    <a:ext uri="{A12FA001-AC4F-418D-AE19-62706E023703}">
                      <ahyp:hlinkClr xmlns:ahyp="http://schemas.microsoft.com/office/drawing/2018/hyperlinkcolor" val="tx"/>
                    </a:ext>
                  </a:extLst>
                </a:hlinkClick>
              </a:rPr>
              <a:t>https://colab.research.google.com/github/camenduru/flux-jupyter/blob/main/flux.1-schnell_jupyter.ipynb</a:t>
            </a:r>
            <a:endParaRPr sz="1100">
              <a:solidFill>
                <a:schemeClr val="dk1"/>
              </a:solidFill>
            </a:endParaRPr>
          </a:p>
          <a:p>
            <a:pPr marL="0" lvl="0" indent="0" algn="l" rtl="0">
              <a:spcBef>
                <a:spcPts val="0"/>
              </a:spcBef>
              <a:spcAft>
                <a:spcPts val="0"/>
              </a:spcAft>
              <a:buNone/>
            </a:pPr>
            <a:endParaRPr sz="11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p:nvPr/>
        </p:nvSpPr>
        <p:spPr>
          <a:xfrm>
            <a:off x="0" y="0"/>
            <a:ext cx="3729300" cy="115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400"/>
              </a:spcAft>
              <a:buNone/>
            </a:pPr>
            <a:r>
              <a:rPr lang="en-US" b="1">
                <a:solidFill>
                  <a:schemeClr val="dk1"/>
                </a:solidFill>
              </a:rPr>
              <a:t>Prompt</a:t>
            </a:r>
            <a:r>
              <a:rPr lang="en-US">
                <a:solidFill>
                  <a:schemeClr val="dk1"/>
                </a:solidFill>
              </a:rPr>
              <a:t>: </a:t>
            </a:r>
            <a:r>
              <a:rPr lang="en-US" sz="1050">
                <a:solidFill>
                  <a:schemeClr val="dk1"/>
                </a:solidFill>
                <a:highlight>
                  <a:srgbClr val="F7F7F7"/>
                </a:highlight>
              </a:rPr>
              <a:t>"A colossal dragon perched atop a mountain, overlooking an ancient kingdom, vibrant green and blue landscapes, towering castles with glowing orbs of light, misty skies, intricate dragon scales shimmering, detailed and epic fantasy art."</a:t>
            </a:r>
            <a:endParaRPr sz="1050">
              <a:solidFill>
                <a:schemeClr val="dk1"/>
              </a:solidFill>
              <a:highlight>
                <a:srgbClr val="F7F7F7"/>
              </a:highlight>
            </a:endParaRPr>
          </a:p>
        </p:txBody>
      </p:sp>
      <p:sp>
        <p:nvSpPr>
          <p:cNvPr id="179" name="Google Shape;179;p23"/>
          <p:cNvSpPr txBox="1"/>
          <p:nvPr/>
        </p:nvSpPr>
        <p:spPr>
          <a:xfrm>
            <a:off x="2550" y="1290600"/>
            <a:ext cx="3085500" cy="22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200">
                <a:solidFill>
                  <a:schemeClr val="dk1"/>
                </a:solidFill>
              </a:rPr>
              <a:t>For the initial prompt, I have set the following parameters:</a:t>
            </a:r>
            <a:endParaRPr sz="1200">
              <a:solidFill>
                <a:schemeClr val="dk1"/>
              </a:solidFill>
            </a:endParaRPr>
          </a:p>
          <a:p>
            <a:pPr marL="457200" lvl="0" indent="-304800" algn="l" rtl="0">
              <a:lnSpc>
                <a:spcPct val="115000"/>
              </a:lnSpc>
              <a:spcBef>
                <a:spcPts val="1400"/>
              </a:spcBef>
              <a:spcAft>
                <a:spcPts val="0"/>
              </a:spcAft>
              <a:buClr>
                <a:schemeClr val="dk1"/>
              </a:buClr>
              <a:buSzPts val="1200"/>
              <a:buChar char="●"/>
            </a:pPr>
            <a:r>
              <a:rPr lang="en-US" sz="1200" b="1">
                <a:solidFill>
                  <a:schemeClr val="dk1"/>
                </a:solidFill>
              </a:rPr>
              <a:t>Width and Height</a:t>
            </a:r>
            <a:r>
              <a:rPr lang="en-US" sz="1200">
                <a:solidFill>
                  <a:schemeClr val="dk1"/>
                </a:solidFill>
              </a:rPr>
              <a:t>: 1024 pixels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Seed</a:t>
            </a:r>
            <a:r>
              <a:rPr lang="en-US" sz="1200">
                <a:solidFill>
                  <a:schemeClr val="dk1"/>
                </a:solidFill>
              </a:rPr>
              <a:t>: 0 (using a random seed for variability)</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Steps</a:t>
            </a:r>
            <a:r>
              <a:rPr lang="en-US" sz="1200">
                <a:solidFill>
                  <a:schemeClr val="dk1"/>
                </a:solidFill>
              </a:rPr>
              <a:t>: 4 (number of sampling iterations)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b="1">
                <a:solidFill>
                  <a:schemeClr val="dk1"/>
                </a:solidFill>
              </a:rPr>
              <a:t>Sampler Name</a:t>
            </a:r>
            <a:r>
              <a:rPr lang="en-US" sz="1200">
                <a:solidFill>
                  <a:schemeClr val="dk1"/>
                </a:solidFill>
              </a:rPr>
              <a:t>: Euler (sampling algorithm used)</a:t>
            </a:r>
            <a:endParaRPr sz="1200">
              <a:solidFill>
                <a:schemeClr val="dk1"/>
              </a:solidFill>
            </a:endParaRPr>
          </a:p>
        </p:txBody>
      </p:sp>
      <p:sp>
        <p:nvSpPr>
          <p:cNvPr id="180" name="Google Shape;180;p23"/>
          <p:cNvSpPr txBox="1"/>
          <p:nvPr/>
        </p:nvSpPr>
        <p:spPr>
          <a:xfrm>
            <a:off x="2550" y="3538800"/>
            <a:ext cx="3619800" cy="13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Observation</a:t>
            </a:r>
            <a:r>
              <a:rPr lang="en-US" sz="1200">
                <a:solidFill>
                  <a:schemeClr val="dk1"/>
                </a:solidFill>
              </a:rPr>
              <a:t>:</a:t>
            </a:r>
            <a:br>
              <a:rPr lang="en-US" sz="1200">
                <a:solidFill>
                  <a:schemeClr val="dk1"/>
                </a:solidFill>
              </a:rPr>
            </a:br>
            <a:r>
              <a:rPr lang="en-US" sz="1200">
                <a:solidFill>
                  <a:schemeClr val="dk1"/>
                </a:solidFill>
              </a:rPr>
              <a:t>Image took: 1 Minute and 14 seconds that is 19.64 seconds per iterations.</a:t>
            </a:r>
            <a:br>
              <a:rPr lang="en-US" sz="1200">
                <a:solidFill>
                  <a:schemeClr val="dk1"/>
                </a:solidFill>
              </a:rPr>
            </a:br>
            <a:r>
              <a:rPr lang="en-US" sz="1200">
                <a:solidFill>
                  <a:schemeClr val="dk1"/>
                </a:solidFill>
              </a:rPr>
              <a:t>The image quality is good but we need to improve the speed generation of the image.</a:t>
            </a:r>
            <a:endParaRPr sz="1200">
              <a:solidFill>
                <a:schemeClr val="dk1"/>
              </a:solidFill>
            </a:endParaRPr>
          </a:p>
          <a:p>
            <a:pPr marL="0" lvl="0" indent="0" algn="l" rtl="0">
              <a:spcBef>
                <a:spcPts val="0"/>
              </a:spcBef>
              <a:spcAft>
                <a:spcPts val="0"/>
              </a:spcAft>
              <a:buNone/>
            </a:pPr>
            <a:r>
              <a:rPr lang="en-US" sz="1000">
                <a:solidFill>
                  <a:srgbClr val="212121"/>
                </a:solidFill>
                <a:highlight>
                  <a:srgbClr val="FFFFFF"/>
                </a:highlight>
                <a:latin typeface="Roboto"/>
                <a:ea typeface="Roboto"/>
                <a:cs typeface="Roboto"/>
                <a:sym typeface="Roboto"/>
              </a:rPr>
              <a:t>[01:14&lt;00:00, 19.64s/it]</a:t>
            </a:r>
            <a:endParaRPr sz="2000">
              <a:solidFill>
                <a:schemeClr val="dk1"/>
              </a:solidFill>
            </a:endParaRPr>
          </a:p>
        </p:txBody>
      </p:sp>
      <p:pic>
        <p:nvPicPr>
          <p:cNvPr id="181" name="Google Shape;181;p23"/>
          <p:cNvPicPr preferRelativeResize="0"/>
          <p:nvPr/>
        </p:nvPicPr>
        <p:blipFill>
          <a:blip r:embed="rId3">
            <a:alphaModFix/>
          </a:blip>
          <a:stretch>
            <a:fillRect/>
          </a:stretch>
        </p:blipFill>
        <p:spPr>
          <a:xfrm>
            <a:off x="3881700" y="152400"/>
            <a:ext cx="4838700" cy="483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Gryffin 1">
      <a:dk1>
        <a:srgbClr val="000000"/>
      </a:dk1>
      <a:lt1>
        <a:srgbClr val="FFFFFF"/>
      </a:lt1>
      <a:dk2>
        <a:srgbClr val="1F497D"/>
      </a:dk2>
      <a:lt2>
        <a:srgbClr val="EEECE1"/>
      </a:lt2>
      <a:accent1>
        <a:srgbClr val="00AEDB"/>
      </a:accent1>
      <a:accent2>
        <a:srgbClr val="FF129A"/>
      </a:accent2>
      <a:accent3>
        <a:srgbClr val="E7E404"/>
      </a:accent3>
      <a:accent4>
        <a:srgbClr val="023E8C"/>
      </a:accent4>
      <a:accent5>
        <a:srgbClr val="99DE0F"/>
      </a:accent5>
      <a:accent6>
        <a:srgbClr val="FD6C02"/>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2088</Words>
  <Application>Microsoft Office PowerPoint</Application>
  <PresentationFormat>On-screen Show (16:9)</PresentationFormat>
  <Paragraphs>213</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Garamond</vt:lpstr>
      <vt:lpstr>Open Sans</vt:lpstr>
      <vt:lpstr>Aptos Narrow</vt:lpstr>
      <vt:lpstr>Arial</vt:lpstr>
      <vt:lpstr>Roboto</vt:lpstr>
      <vt:lpstr>Calibri</vt:lpstr>
      <vt:lpstr>Inter</vt:lpstr>
      <vt:lpstr>EB Garamond</vt:lpstr>
      <vt:lpstr>Helvetica Neue</vt:lpstr>
      <vt:lpstr>Helvetica Neue Light</vt:lpstr>
      <vt:lpstr>Office Theme</vt:lpstr>
      <vt:lpstr>Generating Images with Flux using ComfyUI</vt:lpstr>
      <vt:lpstr>Workshop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Veenadharini Shukla</cp:lastModifiedBy>
  <cp:revision>2</cp:revision>
  <dcterms:modified xsi:type="dcterms:W3CDTF">2024-09-27T03:26:50Z</dcterms:modified>
</cp:coreProperties>
</file>